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2"/>
  </p:notesMasterIdLst>
  <p:sldIdLst>
    <p:sldId id="257" r:id="rId2"/>
    <p:sldId id="775" r:id="rId3"/>
    <p:sldId id="1092" r:id="rId4"/>
    <p:sldId id="1093" r:id="rId5"/>
    <p:sldId id="1040" r:id="rId6"/>
    <p:sldId id="682" r:id="rId7"/>
    <p:sldId id="1088" r:id="rId8"/>
    <p:sldId id="1103" r:id="rId9"/>
    <p:sldId id="1131" r:id="rId10"/>
    <p:sldId id="1044" r:id="rId11"/>
    <p:sldId id="1362" r:id="rId12"/>
    <p:sldId id="1475" r:id="rId13"/>
    <p:sldId id="1476" r:id="rId14"/>
    <p:sldId id="1470" r:id="rId15"/>
    <p:sldId id="1472" r:id="rId16"/>
    <p:sldId id="1363" r:id="rId17"/>
    <p:sldId id="1265" r:id="rId18"/>
    <p:sldId id="1266" r:id="rId19"/>
    <p:sldId id="1616" r:id="rId20"/>
    <p:sldId id="1615" r:id="rId21"/>
    <p:sldId id="1277" r:id="rId22"/>
    <p:sldId id="1282" r:id="rId23"/>
    <p:sldId id="1614" r:id="rId24"/>
    <p:sldId id="1617" r:id="rId25"/>
    <p:sldId id="1483" r:id="rId26"/>
    <p:sldId id="1284" r:id="rId27"/>
    <p:sldId id="1430" r:id="rId28"/>
    <p:sldId id="1618" r:id="rId29"/>
    <p:sldId id="1286" r:id="rId30"/>
    <p:sldId id="1289" r:id="rId31"/>
    <p:sldId id="1529" r:id="rId32"/>
    <p:sldId id="1530" r:id="rId33"/>
    <p:sldId id="828" r:id="rId34"/>
    <p:sldId id="833" r:id="rId35"/>
    <p:sldId id="826" r:id="rId36"/>
    <p:sldId id="892" r:id="rId37"/>
    <p:sldId id="829" r:id="rId38"/>
    <p:sldId id="830" r:id="rId39"/>
    <p:sldId id="898" r:id="rId40"/>
    <p:sldId id="890" r:id="rId41"/>
    <p:sldId id="831" r:id="rId42"/>
    <p:sldId id="893" r:id="rId43"/>
    <p:sldId id="894" r:id="rId44"/>
    <p:sldId id="895" r:id="rId45"/>
    <p:sldId id="896" r:id="rId46"/>
    <p:sldId id="440" r:id="rId47"/>
    <p:sldId id="448" r:id="rId48"/>
    <p:sldId id="693" r:id="rId49"/>
    <p:sldId id="464" r:id="rId50"/>
    <p:sldId id="577" r:id="rId51"/>
  </p:sldIdLst>
  <p:sldSz cx="12192000" cy="6858000"/>
  <p:notesSz cx="6858000" cy="9144000"/>
  <p:defaultTextStyle>
    <a:defPPr>
      <a:defRPr lang="e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CC586-1D24-4169-B32C-C94C89B8464E}" type="datetimeFigureOut">
              <a:rPr lang="sr-Cyrl-RS" smtClean="0"/>
              <a:pPr/>
              <a:t>16.04.2025.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7A848-AA37-4C55-8240-A40EDE3E9777}" type="slidenum">
              <a:rPr lang="sr-Cyrl-RS" smtClean="0"/>
              <a:pPr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489002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>
            <a:extLst>
              <a:ext uri="{FF2B5EF4-FFF2-40B4-BE49-F238E27FC236}">
                <a16:creationId xmlns:a16="http://schemas.microsoft.com/office/drawing/2014/main" id="{77DF502D-35EE-0B71-0848-19115D01B15B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F6A83D1C-8F34-4100-9FC4-6B9E59327E9E}" type="slidenum">
              <a:rPr lang="en-US" altLang="en-US" sz="1200" b="0">
                <a:latin typeface="Arial" panose="020B0604020202020204" pitchFamily="34" charset="0"/>
              </a:rPr>
              <a:pPr algn="r" eaLnBrk="1" hangingPunct="1"/>
              <a:t>3</a:t>
            </a:fld>
            <a:endParaRPr lang="en-US" altLang="en-US" sz="1200" b="0">
              <a:latin typeface="Arial" panose="020B0604020202020204" pitchFamily="34" charset="0"/>
            </a:endParaRPr>
          </a:p>
        </p:txBody>
      </p:sp>
      <p:sp>
        <p:nvSpPr>
          <p:cNvPr id="128003" name="Rectangle 2">
            <a:extLst>
              <a:ext uri="{FF2B5EF4-FFF2-40B4-BE49-F238E27FC236}">
                <a16:creationId xmlns:a16="http://schemas.microsoft.com/office/drawing/2014/main" id="{0763D031-674B-821E-DDFB-8D67031F57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>
            <a:extLst>
              <a:ext uri="{FF2B5EF4-FFF2-40B4-BE49-F238E27FC236}">
                <a16:creationId xmlns:a16="http://schemas.microsoft.com/office/drawing/2014/main" id="{AB66E0CF-C447-83A5-45BB-8AF81AA048A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>
            <a:extLst>
              <a:ext uri="{FF2B5EF4-FFF2-40B4-BE49-F238E27FC236}">
                <a16:creationId xmlns:a16="http://schemas.microsoft.com/office/drawing/2014/main" id="{05B1F0E9-DEC1-C187-B421-1C8433099EA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EBFBF851-9E5F-443A-84D6-FEA868B7F0D4}" type="slidenum">
              <a:rPr lang="en-US" altLang="en-US" sz="1200" b="0">
                <a:latin typeface="Arial" panose="020B0604020202020204" pitchFamily="34" charset="0"/>
              </a:rPr>
              <a:pPr algn="r" eaLnBrk="1" hangingPunct="1"/>
              <a:t>4</a:t>
            </a:fld>
            <a:endParaRPr lang="en-US" altLang="en-US" sz="1200" b="0">
              <a:latin typeface="Arial" panose="020B0604020202020204" pitchFamily="34" charset="0"/>
            </a:endParaRPr>
          </a:p>
        </p:txBody>
      </p:sp>
      <p:sp>
        <p:nvSpPr>
          <p:cNvPr id="129027" name="Rectangle 2">
            <a:extLst>
              <a:ext uri="{FF2B5EF4-FFF2-40B4-BE49-F238E27FC236}">
                <a16:creationId xmlns:a16="http://schemas.microsoft.com/office/drawing/2014/main" id="{583C6B5B-3826-938F-E815-4B3B01B565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>
            <a:extLst>
              <a:ext uri="{FF2B5EF4-FFF2-40B4-BE49-F238E27FC236}">
                <a16:creationId xmlns:a16="http://schemas.microsoft.com/office/drawing/2014/main" id="{74626264-0147-6D77-BCD1-58AB8B862C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r-Latn-C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eb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460500" y="0"/>
            <a:ext cx="10731500" cy="7075917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IASM – </a:t>
            </a:r>
            <a:r>
              <a:rPr lang="sr-Latn-R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Emergency Conditions in Medicine</a:t>
            </a:r>
          </a:p>
          <a:p>
            <a:pPr eaLnBrk="1" hangingPunct="1"/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2800" b="1" baseline="30000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th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sr-Latn-RS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W</a:t>
            </a:r>
            <a:r>
              <a:rPr lang="en" sz="2800" b="1" dirty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eek</a:t>
            </a:r>
          </a:p>
          <a:p>
            <a:pPr eaLnBrk="1" hangingPunct="1"/>
            <a:endParaRPr lang="sr-Cyrl-RS" sz="2800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3200" b="1" dirty="0">
                <a:cs typeface="Arial" panose="020B0604020202020204" pitchFamily="34" charset="0"/>
              </a:rPr>
              <a:t>Thyrotoxic crisis </a:t>
            </a:r>
          </a:p>
          <a:p>
            <a:pPr algn="ctr" eaLnBrk="1" hangingPunct="1"/>
            <a:r>
              <a:rPr lang="en-US" altLang="en-US" sz="3200" b="1" dirty="0" err="1">
                <a:cs typeface="Arial" panose="020B0604020202020204" pitchFamily="34" charset="0"/>
              </a:rPr>
              <a:t>Myxoedema</a:t>
            </a:r>
            <a:endParaRPr lang="en-US" altLang="en-US" sz="3200" b="1" dirty="0">
              <a:cs typeface="Arial" panose="020B0604020202020204" pitchFamily="34" charset="0"/>
            </a:endParaRPr>
          </a:p>
          <a:p>
            <a:pPr algn="ctr" eaLnBrk="1" hangingPunct="1"/>
            <a:r>
              <a:rPr lang="en-US" sz="3200" b="1" dirty="0">
                <a:cs typeface="Arial" panose="020B0604020202020204" pitchFamily="34" charset="0"/>
              </a:rPr>
              <a:t>Acute complications of diabetes </a:t>
            </a:r>
          </a:p>
          <a:p>
            <a:pPr algn="ctr" eaLnBrk="1" hangingPunct="1"/>
            <a:r>
              <a:rPr lang="en-US" sz="3200" b="1" dirty="0">
                <a:cs typeface="Arial" panose="020B0604020202020204" pitchFamily="34" charset="0"/>
              </a:rPr>
              <a:t>Addison's crisis </a:t>
            </a:r>
          </a:p>
          <a:p>
            <a:pPr algn="ctr" eaLnBrk="1" hangingPunct="1"/>
            <a:r>
              <a:rPr lang="en-US" sz="3200" b="1" dirty="0">
                <a:cs typeface="Arial" panose="020B0604020202020204" pitchFamily="34" charset="0"/>
              </a:rPr>
              <a:t>Pheochromocytoma</a:t>
            </a:r>
            <a:endParaRPr lang="sr-Cyrl-CS" sz="3200" b="1" dirty="0">
              <a:cs typeface="Arial" panose="020B0604020202020204" pitchFamily="34" charset="0"/>
            </a:endParaRPr>
          </a:p>
          <a:p>
            <a:pPr eaLnBrk="1" hangingPunct="1"/>
            <a:endParaRPr lang="sr-Cyrl-CS" sz="2800" b="1" dirty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algn="r" eaLnBrk="1" hangingPunct="1"/>
            <a:endParaRPr lang="en" sz="2400" b="1" dirty="0">
              <a:solidFill>
                <a:schemeClr val="accent6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r" eaLnBrk="1" hangingPunct="1"/>
            <a:endParaRPr lang="en" sz="2400" b="1" dirty="0">
              <a:solidFill>
                <a:schemeClr val="accent6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r" eaLnBrk="1" hangingPunct="1"/>
            <a:endParaRPr lang="en" sz="2400" b="1" dirty="0">
              <a:solidFill>
                <a:schemeClr val="accent6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r" eaLnBrk="1" hangingPunct="1"/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As</a:t>
            </a:r>
            <a:r>
              <a:rPr lang="sr-Latn-RS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si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st. </a:t>
            </a:r>
            <a:r>
              <a:rPr lang="sr-Latn-RS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Prof.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" altLang="en-US" sz="2400" b="1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Violeta Mladenović</a:t>
            </a:r>
          </a:p>
          <a:p>
            <a:pPr eaLnBrk="1" hangingPunct="1"/>
            <a:endParaRPr lang="sr-Cyrl-C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/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359991"/>
      </p:ext>
    </p:extLst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>
            <a:extLst>
              <a:ext uri="{FF2B5EF4-FFF2-40B4-BE49-F238E27FC236}">
                <a16:creationId xmlns:a16="http://schemas.microsoft.com/office/drawing/2014/main" id="{93796B53-9A5E-6538-A60F-0ACC20477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36538"/>
            <a:ext cx="914400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>
                <a:solidFill>
                  <a:srgbClr val="7030A0"/>
                </a:solidFill>
                <a:latin typeface="Arial" panose="020B0604020202020204" pitchFamily="34" charset="0"/>
              </a:rPr>
              <a:t>URGENT THERAPY</a:t>
            </a:r>
          </a:p>
        </p:txBody>
      </p:sp>
      <p:sp>
        <p:nvSpPr>
          <p:cNvPr id="70659" name="Text Box 3">
            <a:extLst>
              <a:ext uri="{FF2B5EF4-FFF2-40B4-BE49-F238E27FC236}">
                <a16:creationId xmlns:a16="http://schemas.microsoft.com/office/drawing/2014/main" id="{07D2A723-2E62-944C-0EA3-38820BBD3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1800" y="1295401"/>
            <a:ext cx="10312400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50813" indent="-150813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dirty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200" i="1" dirty="0">
                <a:latin typeface="Arial" panose="020B0604020202020204" pitchFamily="34" charset="0"/>
              </a:rPr>
              <a:t>intubation/ventilation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endParaRPr lang="en-US" altLang="en-US" sz="2200" i="1" dirty="0">
              <a:latin typeface="Arial" panose="020B0604020202020204" pitchFamily="34" charset="0"/>
            </a:endParaRP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dirty="0">
                <a:latin typeface="Arial" panose="020B0604020202020204" pitchFamily="34" charset="0"/>
              </a:rPr>
              <a:t>Check glycemia, +/- IV D50 +/- </a:t>
            </a:r>
            <a:r>
              <a:rPr lang="en-US" altLang="en-US" sz="2200" i="1" dirty="0">
                <a:latin typeface="Arial" panose="020B0604020202020204" pitchFamily="34" charset="0"/>
              </a:rPr>
              <a:t>Naloxone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i="1" dirty="0">
                <a:latin typeface="Arial" panose="020B0604020202020204" pitchFamily="34" charset="0"/>
              </a:rPr>
              <a:t>Hydrocortisone </a:t>
            </a:r>
            <a:r>
              <a:rPr lang="en-US" altLang="en-US" sz="2200" dirty="0">
                <a:latin typeface="Arial" panose="020B0604020202020204" pitchFamily="34" charset="0"/>
              </a:rPr>
              <a:t>100-250 mg IV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dirty="0">
                <a:latin typeface="Arial" panose="020B0604020202020204" pitchFamily="34" charset="0"/>
              </a:rPr>
              <a:t>Slow heating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i="1" dirty="0">
                <a:latin typeface="Arial" panose="020B0604020202020204" pitchFamily="34" charset="0"/>
              </a:rPr>
              <a:t>Thyroxine </a:t>
            </a:r>
            <a:r>
              <a:rPr lang="en-US" altLang="en-US" sz="2200" dirty="0">
                <a:latin typeface="Arial" panose="020B0604020202020204" pitchFamily="34" charset="0"/>
              </a:rPr>
              <a:t>(T4) 500 mcg IV, then 50 </a:t>
            </a:r>
            <a:r>
              <a:rPr lang="en-US" altLang="en-US" sz="2200" i="1" dirty="0">
                <a:latin typeface="Arial" panose="020B0604020202020204" pitchFamily="34" charset="0"/>
              </a:rPr>
              <a:t>mcg</a:t>
            </a:r>
            <a:endParaRPr lang="en-US" altLang="en-US" sz="2200" dirty="0">
              <a:latin typeface="Arial" panose="020B0604020202020204" pitchFamily="34" charset="0"/>
            </a:endParaRP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dirty="0">
                <a:latin typeface="Arial" panose="020B0604020202020204" pitchFamily="34" charset="0"/>
              </a:rPr>
              <a:t>add 25 mcg </a:t>
            </a:r>
            <a:r>
              <a:rPr lang="en-US" altLang="en-US" sz="2200" i="1" dirty="0">
                <a:latin typeface="Arial" panose="020B0604020202020204" pitchFamily="34" charset="0"/>
              </a:rPr>
              <a:t>triiodothyronine </a:t>
            </a:r>
            <a:r>
              <a:rPr lang="en-US" altLang="en-US" sz="2200" dirty="0">
                <a:latin typeface="Arial" panose="020B0604020202020204" pitchFamily="34" charset="0"/>
              </a:rPr>
              <a:t>(T3) PO or NG 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dirty="0">
                <a:latin typeface="Arial" panose="020B0604020202020204" pitchFamily="34" charset="0"/>
              </a:rPr>
              <a:t>Careful IV fluid replacement (HF)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dirty="0">
                <a:latin typeface="Arial" panose="020B0604020202020204" pitchFamily="34" charset="0"/>
              </a:rPr>
              <a:t>Monitor </a:t>
            </a:r>
            <a:r>
              <a:rPr lang="en-US" altLang="en-US" sz="2200" i="1" dirty="0">
                <a:latin typeface="Arial" panose="020B0604020202020204" pitchFamily="34" charset="0"/>
              </a:rPr>
              <a:t>TSH</a:t>
            </a:r>
            <a:r>
              <a:rPr lang="en-US" altLang="en-US" sz="2200" dirty="0">
                <a:latin typeface="Arial" panose="020B0604020202020204" pitchFamily="34" charset="0"/>
              </a:rPr>
              <a:t>, it should decrease in 24 hours and normalize in 7 days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5">
            <a:extLst>
              <a:ext uri="{FF2B5EF4-FFF2-40B4-BE49-F238E27FC236}">
                <a16:creationId xmlns:a16="http://schemas.microsoft.com/office/drawing/2014/main" id="{4C15BC28-0673-B281-86D9-8A51BCF82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DIABETIC KETOACIDOSIS</a:t>
            </a:r>
            <a:br>
              <a:rPr lang="sr-Latn-CS" altLang="en-US" b="1" dirty="0">
                <a:solidFill>
                  <a:srgbClr val="7030A0"/>
                </a:solidFill>
                <a:cs typeface="Arial" panose="020B0604020202020204" pitchFamily="34" charset="0"/>
              </a:rPr>
            </a:br>
            <a:endParaRPr lang="en-US" altLang="en-US" dirty="0"/>
          </a:p>
        </p:txBody>
      </p:sp>
      <p:sp>
        <p:nvSpPr>
          <p:cNvPr id="67587" name="Content Placeholder 4">
            <a:extLst>
              <a:ext uri="{FF2B5EF4-FFF2-40B4-BE49-F238E27FC236}">
                <a16:creationId xmlns:a16="http://schemas.microsoft.com/office/drawing/2014/main" id="{CD8B8F7B-1A69-4580-80AC-DBC7CFE67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00" y="1219201"/>
            <a:ext cx="11480800" cy="5181599"/>
          </a:xfrm>
        </p:spPr>
        <p:txBody>
          <a:bodyPr/>
          <a:lstStyle/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life threatening condition - the result of a serious insulin deficiency - leads to the release of FFA into the circulation and oxidation of FA in the liver, the formation of ketone bodies.</a:t>
            </a:r>
          </a:p>
          <a:p>
            <a:r>
              <a:rPr lang="en-US" altLang="en-US" sz="2000" b="1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5-8/1000 diabetic sufferers</a:t>
            </a:r>
          </a:p>
          <a:p>
            <a:r>
              <a:rPr lang="en-US" altLang="en-US" sz="2000" b="1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2.8% of all diabetic admissions</a:t>
            </a:r>
          </a:p>
          <a:p>
            <a:r>
              <a:rPr lang="en-US" altLang="en-US" sz="2000" b="1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Mortality 2-10%, higher in the elderly</a:t>
            </a:r>
          </a:p>
          <a:p>
            <a:endParaRPr lang="en-US" altLang="ko-K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There is an excess of counterregulatory hormones (</a:t>
            </a:r>
            <a:r>
              <a:rPr lang="en-US" altLang="en-US" sz="2000" b="1" i="1" dirty="0"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Glucagon, epinephrine, Cortisol, Growth hormone)</a:t>
            </a:r>
          </a:p>
          <a:p>
            <a:endParaRPr lang="en-US" altLang="en-US" sz="2000" b="1" i="1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CLINICAL PRESENTATION: It develops in a few days</a:t>
            </a:r>
          </a:p>
          <a:p>
            <a:pPr>
              <a:spcBef>
                <a:spcPct val="50000"/>
              </a:spcBef>
            </a:pPr>
            <a:r>
              <a:rPr lang="en-US" altLang="ko-KR" sz="2000" b="1" dirty="0">
                <a:latin typeface="Arial" panose="020B0604020202020204" pitchFamily="34" charset="0"/>
                <a:cs typeface="Arial" panose="020B0604020202020204" pitchFamily="34" charset="0"/>
              </a:rPr>
              <a:t>CONSEQUENCES: Cerebral edema, ARSD, thromboembolism, DIC</a:t>
            </a:r>
          </a:p>
          <a:p>
            <a:endParaRPr lang="en-US" altLang="en-US" sz="2000" dirty="0">
              <a:latin typeface="Arial" panose="020B06040202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>
            <a:extLst>
              <a:ext uri="{FF2B5EF4-FFF2-40B4-BE49-F238E27FC236}">
                <a16:creationId xmlns:a16="http://schemas.microsoft.com/office/drawing/2014/main" id="{A345B0FB-C50A-F586-9AE2-BFE79148F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1"/>
            <a:ext cx="8229600" cy="868363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</a:t>
            </a:r>
          </a:p>
        </p:txBody>
      </p:sp>
      <p:sp>
        <p:nvSpPr>
          <p:cNvPr id="68611" name="Content Placeholder 2">
            <a:extLst>
              <a:ext uri="{FF2B5EF4-FFF2-40B4-BE49-F238E27FC236}">
                <a16:creationId xmlns:a16="http://schemas.microsoft.com/office/drawing/2014/main" id="{445925E6-FC37-E93B-DA4B-A449BF1C0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00" y="990601"/>
            <a:ext cx="10223500" cy="544829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Stress that precipitates which results in an increase in catecholamines, cortisol, and glucagon.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Infection (pneumonia, IUT)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Alcohol, drugs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Stroke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Myocardial infarction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Pancreatitis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injury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Drugs (steroids, thiazide diuretics)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Non-compliance with insulin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Failure to comply with insulin therapy</a:t>
            </a:r>
            <a:endParaRPr lang="en-US" alt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>
            <a:extLst>
              <a:ext uri="{FF2B5EF4-FFF2-40B4-BE49-F238E27FC236}">
                <a16:creationId xmlns:a16="http://schemas.microsoft.com/office/drawing/2014/main" id="{CB3E6798-3893-AB79-40D6-BA27D60EC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2900" y="0"/>
            <a:ext cx="9055100" cy="1219200"/>
          </a:xfrm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DIABETIC KETOACIDOSIS</a:t>
            </a:r>
          </a:p>
        </p:txBody>
      </p:sp>
      <p:sp>
        <p:nvSpPr>
          <p:cNvPr id="69635" name="Text Placeholder 3">
            <a:extLst>
              <a:ext uri="{FF2B5EF4-FFF2-40B4-BE49-F238E27FC236}">
                <a16:creationId xmlns:a16="http://schemas.microsoft.com/office/drawing/2014/main" id="{364667E4-A9DF-D1C7-EF03-627150224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1200" y="1143000"/>
            <a:ext cx="4040188" cy="68580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endParaRPr lang="en-US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012" name="Content Placeholder 2">
            <a:extLst>
              <a:ext uri="{FF2B5EF4-FFF2-40B4-BE49-F238E27FC236}">
                <a16:creationId xmlns:a16="http://schemas.microsoft.com/office/drawing/2014/main" id="{D6BB2133-BE9F-51CC-9705-C7D842C60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08100" y="1981200"/>
            <a:ext cx="4713288" cy="449580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  <a:defRPr/>
            </a:pPr>
            <a:endParaRPr lang="sr-Latn-R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 err="1">
                <a:latin typeface="Arial" pitchFamily="34" charset="0"/>
                <a:cs typeface="Arial" pitchFamily="34" charset="0"/>
              </a:rPr>
              <a:t>Polyuria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Polydipsia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Blurred vision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Nausea /Vomiting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Stomach pain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Fatigue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confusion</a:t>
            </a:r>
          </a:p>
        </p:txBody>
      </p:sp>
      <p:sp>
        <p:nvSpPr>
          <p:cNvPr id="69637" name="Text Placeholder 4">
            <a:extLst>
              <a:ext uri="{FF2B5EF4-FFF2-40B4-BE49-F238E27FC236}">
                <a16:creationId xmlns:a16="http://schemas.microsoft.com/office/drawing/2014/main" id="{05E822B3-CF1A-0348-827B-DEBB2BE496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1219200"/>
            <a:ext cx="4041775" cy="53340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</a:t>
            </a:r>
            <a:endParaRPr lang="en-US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014" name="Content Placeholder 5">
            <a:extLst>
              <a:ext uri="{FF2B5EF4-FFF2-40B4-BE49-F238E27FC236}">
                <a16:creationId xmlns:a16="http://schemas.microsoft.com/office/drawing/2014/main" id="{F4AB2C8A-EE28-9AD9-634B-69C3A6826F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6" y="1981200"/>
            <a:ext cx="5870574" cy="4495801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Gastro  - enteritis </a:t>
            </a:r>
            <a:br>
              <a:rPr lang="sr-Latn-CS" sz="2000" b="1" dirty="0"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latin typeface="Arial" pitchFamily="34" charset="0"/>
                <a:cs typeface="Arial" pitchFamily="34" charset="0"/>
              </a:rPr>
              <a:t>Vomiting - but not diarrhea </a:t>
            </a:r>
            <a:br>
              <a:rPr lang="sr-Latn-CS" sz="2000" b="1" dirty="0"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latin typeface="Arial" pitchFamily="34" charset="0"/>
                <a:cs typeface="Arial" pitchFamily="34" charset="0"/>
              </a:rPr>
              <a:t>Dehydration - excessive urine production!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Vomiting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Frequent urination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Stomach pain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Acetone breath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Dry mouth and tongue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hangover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Deep breathing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coma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death</a:t>
            </a:r>
          </a:p>
          <a:p>
            <a:pPr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>
            <a:extLst>
              <a:ext uri="{FF2B5EF4-FFF2-40B4-BE49-F238E27FC236}">
                <a16:creationId xmlns:a16="http://schemas.microsoft.com/office/drawing/2014/main" id="{C1805EFC-3A2B-9C94-44B8-173FD840C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460500"/>
          </a:xfrm>
          <a:solidFill>
            <a:srgbClr val="FFC000"/>
          </a:solidFill>
        </p:spPr>
        <p:txBody>
          <a:bodyPr/>
          <a:lstStyle/>
          <a:p>
            <a:pPr algn="ctr" eaLnBrk="1" hangingPunct="1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PHYSICAL EXAMINATION</a:t>
            </a:r>
            <a:endParaRPr lang="ar-EG" altLang="en-US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659" name="Content Placeholder 2">
            <a:extLst>
              <a:ext uri="{FF2B5EF4-FFF2-40B4-BE49-F238E27FC236}">
                <a16:creationId xmlns:a16="http://schemas.microsoft.com/office/drawing/2014/main" id="{04020493-7ABC-0F88-B9E7-1B9E31889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143001"/>
            <a:ext cx="8839200" cy="4983163"/>
          </a:xfrm>
        </p:spPr>
        <p:txBody>
          <a:bodyPr/>
          <a:lstStyle/>
          <a:p>
            <a:pPr eaLnBrk="1" hangingPunct="1"/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Hypotension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tachycardia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Kussmaul 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breathing (deep, difficult breathing)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Acetone breath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Dry mucous membranes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swelling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Abdominal tenderness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ar-EG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3">
            <a:extLst>
              <a:ext uri="{FF2B5EF4-FFF2-40B4-BE49-F238E27FC236}">
                <a16:creationId xmlns:a16="http://schemas.microsoft.com/office/drawing/2014/main" id="{47404782-9B16-4AF5-4EE8-B1F94B9BD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5600" y="0"/>
            <a:ext cx="10033000" cy="1358900"/>
          </a:xfrm>
          <a:solidFill>
            <a:srgbClr val="FFC000"/>
          </a:solidFill>
        </p:spPr>
        <p:txBody>
          <a:bodyPr/>
          <a:lstStyle/>
          <a:p>
            <a:pPr algn="ctr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MILD 	</a:t>
            </a:r>
            <a:r>
              <a:rPr lang="en-US" altLang="en-US" sz="4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DKA 	</a:t>
            </a: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SERIOUS</a:t>
            </a:r>
          </a:p>
        </p:txBody>
      </p:sp>
      <p:sp>
        <p:nvSpPr>
          <p:cNvPr id="71683" name="Content Placeholder 4">
            <a:extLst>
              <a:ext uri="{FF2B5EF4-FFF2-40B4-BE49-F238E27FC236}">
                <a16:creationId xmlns:a16="http://schemas.microsoft.com/office/drawing/2014/main" id="{3CF25C48-1783-E13E-7E68-2DA2532DB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6200" y="1600200"/>
            <a:ext cx="4648200" cy="44196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Glycemia &gt;300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mg/dl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Moderate dehydration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Ketonuria (+) to (++)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HCO </a:t>
            </a:r>
            <a:r>
              <a:rPr lang="en-US" alt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&lt; 15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pH: arterial &lt; 7.3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   Or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venous &lt; 7.25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hyperosmolarity</a:t>
            </a:r>
            <a:endParaRPr lang="ar-EG" altLang="en-US" sz="2000" b="1" dirty="0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en-US" dirty="0"/>
          </a:p>
        </p:txBody>
      </p:sp>
      <p:sp>
        <p:nvSpPr>
          <p:cNvPr id="71684" name="Content Placeholder 5">
            <a:extLst>
              <a:ext uri="{FF2B5EF4-FFF2-40B4-BE49-F238E27FC236}">
                <a16:creationId xmlns:a16="http://schemas.microsoft.com/office/drawing/2014/main" id="{D023B1FD-C77E-0A64-E09C-2024E774FE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2" y="1600200"/>
            <a:ext cx="5676898" cy="44196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Glycemia &gt;300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mg/dl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Severe dehydration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Ketonuria +++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HCO </a:t>
            </a:r>
            <a:r>
              <a:rPr lang="en-US" alt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&lt; 10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pH: arterial &lt;7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    Or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venous &lt; 6.95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Hyperosmolarity</a:t>
            </a:r>
            <a:endParaRPr lang="ar-EG" altLang="en-US" sz="2000" b="1" dirty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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Anion gap &gt; 12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/l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(normal 7-8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AG = (Na</a:t>
            </a:r>
            <a:r>
              <a:rPr lang="en-US" alt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 – (Cl </a:t>
            </a:r>
            <a:r>
              <a:rPr lang="en-US" altLang="en-US" sz="2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+ HCO</a:t>
            </a:r>
            <a:r>
              <a:rPr lang="en-US" altLang="en-US" sz="20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ar-EG" altLang="en-US" sz="2000" dirty="0"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70314465-1392-9C20-A2E4-2580151306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00200" y="1"/>
            <a:ext cx="9067800" cy="1396999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50000"/>
              </a:spcBef>
            </a:pPr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DIABETIC KETOACIDOSIS</a:t>
            </a:r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CS" altLang="en-US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AC4C6D30-872A-4C02-D422-55F81D9A4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00200" y="1397000"/>
            <a:ext cx="9067800" cy="472916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sr-Cyrl-CS" altLang="en-US" sz="24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Diagnostic criteria:</a:t>
            </a:r>
          </a:p>
          <a:p>
            <a:pPr marL="0" indent="0">
              <a:buNone/>
              <a:defRPr/>
            </a:pPr>
            <a:endParaRPr lang="sr-Cyrl-CS" altLang="en-US" sz="22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Hyperglycemia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Blood pH &lt; 7.2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Glycosuria and ketonuria</a:t>
            </a:r>
            <a:endParaRPr lang="en-US" altLang="en-US" sz="22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Bicarbonates &lt; 15 mmol/l</a:t>
            </a:r>
            <a:endParaRPr lang="x-none" altLang="en-US" sz="22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Plasma hyperosmolality</a:t>
            </a:r>
          </a:p>
          <a:p>
            <a:pPr lvl="1">
              <a:buFont typeface="Wingdings" pitchFamily="2" charset="2"/>
              <a:buChar char="§"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Volume deficit of about 10 liters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8F35515E-B347-F49A-A39D-AFB9E3259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25600" y="0"/>
            <a:ext cx="9042400" cy="1143000"/>
          </a:xfrm>
          <a:solidFill>
            <a:srgbClr val="FFC000"/>
          </a:solidFill>
        </p:spPr>
        <p:txBody>
          <a:bodyPr/>
          <a:lstStyle/>
          <a:p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DIABETIC KETOACIDOSIS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0E2F160-9FE4-1D98-2427-F791BCD083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25600" y="1219201"/>
            <a:ext cx="9042400" cy="5118099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endParaRPr lang="sr-Cyrl-CS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It is recommended to treat DKA always in the ICU in the first 24 - 48 hours.</a:t>
            </a:r>
            <a:endParaRPr lang="x-none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x-none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Basic medical procedures:</a:t>
            </a:r>
            <a:endParaRPr lang="x-none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80000"/>
              </a:lnSpc>
              <a:buFont typeface="Wingdings" pitchFamily="2" charset="2"/>
              <a:buChar char="§"/>
              <a:defRPr/>
            </a:pP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Correction of fluid loss using intravenous solutions</a:t>
            </a: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Correction of hyperglycemia using insulin</a:t>
            </a: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Correction of electrolyte imbalance, especially potassium loss</a:t>
            </a: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Correction of acid-base imbalance</a:t>
            </a: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Treatment of infection if present</a:t>
            </a:r>
          </a:p>
          <a:p>
            <a:pPr>
              <a:buFont typeface="Wingdings" pitchFamily="2" charset="2"/>
              <a:buChar char="§"/>
              <a:defRPr/>
            </a:pP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It is very important to pay attention to possible accompanying disorders: </a:t>
            </a:r>
            <a:r>
              <a:rPr lang="en" altLang="en-US" sz="2000" b="1" i="1" dirty="0">
                <a:latin typeface="Arial" pitchFamily="34" charset="0"/>
                <a:cs typeface="Arial" pitchFamily="34" charset="0"/>
              </a:rPr>
              <a:t>infection, CVI, MI, sepsis and DVT</a:t>
            </a:r>
            <a:endParaRPr lang="en-US" altLang="en-US" sz="20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DC5A2067-388A-04D0-EA98-383D0F061C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8300" y="0"/>
            <a:ext cx="9029700" cy="990600"/>
          </a:xfrm>
          <a:solidFill>
            <a:srgbClr val="FFC000"/>
          </a:solidFill>
        </p:spPr>
        <p:txBody>
          <a:bodyPr/>
          <a:lstStyle/>
          <a:p>
            <a:r>
              <a:rPr lang="en-US" altLang="en-US" sz="32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DIABETIC KETOACIDOSIS</a:t>
            </a: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CDD4683A-B7A8-8057-9684-C84058BD9F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38300" y="1066801"/>
            <a:ext cx="9029700" cy="5460999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Correction of fluid loss using isotonic intravenous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NaCl solutions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Ringer's lactate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First hour: 1 - 3L</a:t>
            </a:r>
            <a:endParaRPr lang="sr-Cyrl-C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Second hour : 1L</a:t>
            </a:r>
            <a:endParaRPr lang="sr-Cyrl-C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Third and fourth hour : 1L</a:t>
            </a:r>
            <a:endParaRPr lang="sr-Cyrl-C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1L is applied every 4 hours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Correction of electrolyte imbalance, especially potassium loss</a:t>
            </a:r>
          </a:p>
          <a:p>
            <a:pPr lvl="2">
              <a:buFont typeface="Arial" panose="020B0604020202020204" pitchFamily="34" charset="0"/>
              <a:buNone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 &gt;5.5 – no addition</a:t>
            </a:r>
          </a:p>
          <a:p>
            <a:pPr lvl="2">
              <a:buFont typeface="Arial" panose="020B0604020202020204" pitchFamily="34" charset="0"/>
              <a:buNone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 4.5 – 5.5 – 20 </a:t>
            </a:r>
            <a:r>
              <a:rPr lang="en-US" alt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/L K+</a:t>
            </a:r>
          </a:p>
          <a:p>
            <a:pPr lvl="2">
              <a:buFont typeface="Arial" panose="020B0604020202020204" pitchFamily="34" charset="0"/>
              <a:buNone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K &lt;4.5 – 40 </a:t>
            </a:r>
            <a:r>
              <a:rPr lang="en-US" altLang="en-U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meq</a:t>
            </a:r>
            <a:r>
              <a:rPr lang="en-US" alt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/L K+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Correction  of Acid - base imbalance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Metabolic acidosis usually corrects spontaneously with the above measures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If it is a life-threatening acidosis, 100-150 ml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8.4% 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sodium bicarbonate solution </a:t>
            </a:r>
            <a:r>
              <a:rPr lang="en-US" alt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- NaHCO3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can be prescribed carefully (can lead to hypokalemia, intracellular acidosis and brain edema).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F54434-B16E-8236-898D-956C1F9C3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950" y="0"/>
            <a:ext cx="11114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89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9B3828D2-0DF8-88B8-A45B-5BB2A44EE7F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9144000" cy="10668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Thyrotoxic crisis ("storm")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6AB8F470-8C0B-C8C2-BA59-152E52DEF9BC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25600" y="609600"/>
            <a:ext cx="10566400" cy="6248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Life-threatening exacerbation of hyperthyroidism</a:t>
            </a:r>
            <a:r>
              <a:rPr lang="sr-Latn-RS" altLang="en-US" sz="2000" b="1" dirty="0">
                <a:latin typeface="Arial" charset="0"/>
                <a:cs typeface="Arial" charset="0"/>
              </a:rPr>
              <a:t>: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fever, delirium, muscle cramps, vomiting, diarrhea, jaundice, coma,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sudden thyroid hyperactivity.</a:t>
            </a:r>
            <a:endParaRPr lang="en-US" altLang="en-US" sz="2000" b="1" dirty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Untreated or unrecognized hyperthyroidism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Acute illness (CVI, AMI, infection, trauma, DKA)</a:t>
            </a:r>
            <a:endParaRPr lang="sr-Latn-RS" altLang="en-US" sz="2000" b="1" dirty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 marL="179622" indent="-179622" algn="ctr">
              <a:spcAft>
                <a:spcPct val="15000"/>
              </a:spcAft>
              <a:buClr>
                <a:srgbClr val="FFFF00"/>
              </a:buClr>
              <a:buSzPct val="100000"/>
              <a:buNone/>
              <a:defRPr/>
            </a:pPr>
            <a:r>
              <a:rPr lang="en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Represents the final stage of the continuum:		     </a:t>
            </a:r>
            <a:endParaRPr lang="sr-Latn-RS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9622" indent="-179622" algn="ctr">
              <a:spcAft>
                <a:spcPct val="15000"/>
              </a:spcAft>
              <a:buClr>
                <a:srgbClr val="FFFF00"/>
              </a:buClr>
              <a:buSzPct val="100000"/>
              <a:buNone/>
              <a:defRPr/>
            </a:pPr>
            <a:r>
              <a:rPr lang="en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“hyperthyroidism – thyrotoxicosis – thyrotoxic storm –  thyroid storm“  </a:t>
            </a:r>
          </a:p>
          <a:p>
            <a:pPr marL="179622" indent="-179622" algn="ctr">
              <a:spcAft>
                <a:spcPct val="15000"/>
              </a:spcAft>
              <a:buClr>
                <a:srgbClr val="FFFF00"/>
              </a:buClr>
              <a:buSzPct val="100000"/>
              <a:buNone/>
              <a:defRPr/>
            </a:pPr>
            <a:endParaRPr lang="sr-Latn-RS" sz="2000" b="1" dirty="0">
              <a:latin typeface="Arial" pitchFamily="34" charset="0"/>
              <a:cs typeface="Arial" pitchFamily="34" charset="0"/>
            </a:endParaRPr>
          </a:p>
          <a:p>
            <a:pPr marL="179622" indent="-179622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" sz="2000" b="1" dirty="0">
                <a:latin typeface="Arial" pitchFamily="34" charset="0"/>
                <a:cs typeface="Arial" pitchFamily="34" charset="0"/>
              </a:rPr>
              <a:t>It probably reflects additional adrenergic hyperactivity, induced by non -specific stress, in the setting of untreated or insufficiently treated hyperthyroidism.</a:t>
            </a:r>
          </a:p>
          <a:p>
            <a:pPr marL="228092" indent="-228092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" altLang="en-US" sz="2000" b="1" u="sng" dirty="0">
                <a:latin typeface="Arial" pitchFamily="34" charset="0"/>
                <a:cs typeface="Arial" pitchFamily="34" charset="0"/>
              </a:rPr>
              <a:t>Prognosis:</a:t>
            </a: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sz="2000" b="1" dirty="0">
                <a:latin typeface="Arial" pitchFamily="34" charset="0"/>
                <a:cs typeface="Arial" pitchFamily="34" charset="0"/>
              </a:rPr>
              <a:t>Previously, mortality in untreated patients was 100%, and 20% in treated patients. Currently, mortality is &lt;5% in treated patients</a:t>
            </a:r>
            <a:endParaRPr lang="en-US" altLang="en-US" sz="2000" b="1" dirty="0">
              <a:latin typeface="Arial" charset="0"/>
              <a:cs typeface="Arial" charset="0"/>
            </a:endParaRPr>
          </a:p>
          <a:p>
            <a:pPr eaLnBrk="1" hangingPunct="1">
              <a:buFontTx/>
              <a:buBlip>
                <a:blip r:embed="rId2"/>
              </a:buBlip>
              <a:defRPr/>
            </a:pPr>
            <a:endParaRPr lang="en-US" altLang="en-US" sz="2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99B0FD-4656-0283-294A-CA1F03A84B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683" y="0"/>
            <a:ext cx="48466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46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E0815385-457D-DB61-5C8A-A5D8DD15FA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0700" y="0"/>
            <a:ext cx="8877300" cy="11430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HYPOGLYCEMIA</a:t>
            </a:r>
          </a:p>
        </p:txBody>
      </p:sp>
      <p:sp>
        <p:nvSpPr>
          <p:cNvPr id="81923" name="Rectangle 4">
            <a:extLst>
              <a:ext uri="{FF2B5EF4-FFF2-40B4-BE49-F238E27FC236}">
                <a16:creationId xmlns:a16="http://schemas.microsoft.com/office/drawing/2014/main" id="{98992E56-495D-4340-F72F-7FB21AA110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52600" y="1066800"/>
            <a:ext cx="8610600" cy="2286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>
              <a:buFontTx/>
              <a:buNone/>
              <a:defRPr/>
            </a:pPr>
            <a:endParaRPr lang="en-US" altLang="en-US" sz="2400" b="1" dirty="0">
              <a:latin typeface="Dutch"/>
            </a:endParaRPr>
          </a:p>
          <a:p>
            <a:pPr algn="ctr">
              <a:buFontTx/>
              <a:buNone/>
              <a:defRPr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 clinical condition in which the level of glucose in the blood less than 3.0 mM/l</a:t>
            </a:r>
          </a:p>
          <a:p>
            <a:pPr algn="just">
              <a:lnSpc>
                <a:spcPct val="200000"/>
              </a:lnSpc>
              <a:buFontTx/>
              <a:buNone/>
              <a:defRPr/>
            </a:pP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200000"/>
              </a:lnSpc>
              <a:buFontTx/>
              <a:buNone/>
              <a:defRPr/>
            </a:pPr>
            <a:endParaRPr lang="en-US" altLang="en-US" sz="2000" b="1" dirty="0">
              <a:latin typeface="Dutch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73F1FDB-E8F8-990C-242D-7B70FDD7AB91}"/>
              </a:ext>
            </a:extLst>
          </p:cNvPr>
          <p:cNvSpPr/>
          <p:nvPr/>
        </p:nvSpPr>
        <p:spPr>
          <a:xfrm>
            <a:off x="1752600" y="3505200"/>
            <a:ext cx="8686800" cy="240065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defRPr/>
            </a:pPr>
            <a:r>
              <a:rPr lang="en-US" altLang="en-US" sz="2000" b="1" dirty="0">
                <a:solidFill>
                  <a:srgbClr val="7030A0"/>
                </a:solidFill>
              </a:rPr>
              <a:t>	</a:t>
            </a:r>
            <a:r>
              <a:rPr lang="en-US" alt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</a:t>
            </a:r>
          </a:p>
          <a:p>
            <a:pPr marL="1085850" lvl="2">
              <a:buFont typeface="Wingdings" pitchFamily="2" charset="2"/>
              <a:buChar char="§"/>
              <a:defRPr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Fasting hypoglycemia (occurring after a period of not eating, manifestation is associated with starvation)</a:t>
            </a:r>
            <a:endParaRPr lang="sr-Cyrl-C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2">
              <a:buFont typeface="Wingdings" pitchFamily="2" charset="2"/>
              <a:buChar char="§"/>
              <a:defRPr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Postprandial (reactive, stimulating) hypoglycemia occurs some time after eating</a:t>
            </a:r>
            <a:endParaRPr lang="sr-Cyrl-C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2">
              <a:buFont typeface="Wingdings" pitchFamily="2" charset="2"/>
              <a:buChar char="§"/>
              <a:defRPr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Apparent (</a:t>
            </a:r>
            <a:r>
              <a:rPr lang="en-US" altLang="en-US" sz="2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factitia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) or false hypoglycemia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>
            <a:extLst>
              <a:ext uri="{FF2B5EF4-FFF2-40B4-BE49-F238E27FC236}">
                <a16:creationId xmlns:a16="http://schemas.microsoft.com/office/drawing/2014/main" id="{BDB20BB1-2207-02CA-6AEA-DB7B4EDFAD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89100" y="965200"/>
            <a:ext cx="9944100" cy="5537200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2">
              <a:buFont typeface="Wingdings" panose="05000000000000000000" pitchFamily="2" charset="2"/>
              <a:buChar char="§"/>
            </a:pPr>
            <a:endParaRPr lang="en-US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hypersecretion of insulin-insulinoma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liver diseases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disorders of the function of endocrine organs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large glucose-consuming tumors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reduced intake or stores of carbohydrates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hypoglycemia caused by autoimmune processes (insulin </a:t>
            </a:r>
            <a:r>
              <a:rPr lang="en-US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autoAb</a:t>
            </a: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drug- induced hypoglycemia (insulin, Oral hypoglycemics, Ethanol, Salicylates, Beta blockers, Pentamidine, </a:t>
            </a:r>
            <a:r>
              <a:rPr lang="en-US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Diisopyramides</a:t>
            </a: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, Isoniazid, MAO inhibitors)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70000"/>
              </a:lnSpc>
              <a:spcAft>
                <a:spcPct val="150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1600" b="1" i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Contributing </a:t>
            </a:r>
            <a:r>
              <a:rPr lang="en-US" altLang="en-US" sz="1600" b="1" i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  <a:r>
              <a:rPr lang="en-US" altLang="en-US" sz="1600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b="1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insufficient</a:t>
            </a:r>
            <a:r>
              <a:rPr lang="en-US" altLang="en-US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nutrition, physical activity, drinking alcohol</a:t>
            </a:r>
            <a:endParaRPr lang="sr-Cyrl-CS" altLang="en-US" sz="1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n-US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disproportion between received therapy, food intake and consumption of glucose in tissues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947" name="Rectangle 4">
            <a:extLst>
              <a:ext uri="{FF2B5EF4-FFF2-40B4-BE49-F238E27FC236}">
                <a16:creationId xmlns:a16="http://schemas.microsoft.com/office/drawing/2014/main" id="{1BEB5070-0E7D-4DBA-1F6E-2386723D6F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3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Causes of hypoglycemia</a:t>
            </a:r>
            <a:r>
              <a:rPr lang="en-US" altLang="en-US" sz="3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en-US" altLang="en-US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alt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0A5C990-7F6A-0B4A-FF91-E2017E7B9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CA"/>
              <a:t>EASD/ADA Supported Reclassification </a:t>
            </a:r>
            <a:br>
              <a:rPr lang="en-CA"/>
            </a:br>
            <a:r>
              <a:rPr lang="en-CA"/>
              <a:t>of Hypoglycemia</a:t>
            </a:r>
            <a:endParaRPr lang="en-CA" dirty="0"/>
          </a:p>
        </p:txBody>
      </p:sp>
      <p:pic>
        <p:nvPicPr>
          <p:cNvPr id="84995" name="Picture 2">
            <a:extLst>
              <a:ext uri="{FF2B5EF4-FFF2-40B4-BE49-F238E27FC236}">
                <a16:creationId xmlns:a16="http://schemas.microsoft.com/office/drawing/2014/main" id="{999BA0A3-0ED9-23A4-8F8E-A35F4ED07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0" y="952500"/>
            <a:ext cx="90551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97C730-D150-81A7-E6C2-CD328A791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600" y="927100"/>
            <a:ext cx="990600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346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>
            <a:extLst>
              <a:ext uri="{FF2B5EF4-FFF2-40B4-BE49-F238E27FC236}">
                <a16:creationId xmlns:a16="http://schemas.microsoft.com/office/drawing/2014/main" id="{C3B67F58-8D33-94D9-FDC9-5F1C83ED91B3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524000" y="346076"/>
            <a:ext cx="9144000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HYPOGLYCEMIA</a:t>
            </a:r>
          </a:p>
        </p:txBody>
      </p:sp>
      <p:sp>
        <p:nvSpPr>
          <p:cNvPr id="68611" name="Text Box 3">
            <a:extLst>
              <a:ext uri="{FF2B5EF4-FFF2-40B4-BE49-F238E27FC236}">
                <a16:creationId xmlns:a16="http://schemas.microsoft.com/office/drawing/2014/main" id="{CAA1C0FD-BC27-27DF-F3F0-78F7FFDDC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676400"/>
            <a:ext cx="3862388" cy="4413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800" b="1" dirty="0"/>
          </a:p>
          <a:p>
            <a:pPr marL="227013" indent="-227013" algn="ctr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7013" indent="-227013" algn="ctr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SYMPTOMS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diarrhea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palpitations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 headache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hunger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shaking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Weakness</a:t>
            </a:r>
            <a:endParaRPr lang="sr-Latn-R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000" b="1" dirty="0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F6A87899-3B84-9E5D-6BA4-A0B3A4A86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676401"/>
            <a:ext cx="4114800" cy="43427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400" b="1" dirty="0"/>
              <a:t>  </a:t>
            </a:r>
            <a:endParaRPr lang="sr-Latn-RS" sz="2400" b="1" dirty="0"/>
          </a:p>
          <a:p>
            <a:pPr marL="227013" indent="-227013" algn="ctr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7013" indent="-227013" algn="ctr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SIGNS</a:t>
            </a:r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hypothermia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swelling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Amnesia</a:t>
            </a: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any focal CNS sign</a:t>
            </a:r>
            <a:endParaRPr lang="sr-Latn-R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4213" lvl="1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r>
              <a:rPr lang="sr-Latn-RS" sz="2000" b="1" dirty="0">
                <a:latin typeface="Arial" panose="020B0604020202020204" pitchFamily="34" charset="0"/>
                <a:cs typeface="Arial" panose="020B0604020202020204" pitchFamily="34" charset="0"/>
              </a:rPr>
              <a:t>coma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sr-Latn-R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SzPct val="100000"/>
              <a:defRPr/>
            </a:pPr>
            <a:endParaRPr lang="en-US" sz="20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D083B38D-3656-4A67-2B91-A3C3A32268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295400"/>
          </a:xfrm>
        </p:spPr>
        <p:txBody>
          <a:bodyPr/>
          <a:lstStyle/>
          <a:p>
            <a:pPr algn="ctr"/>
            <a:br>
              <a:rPr lang="en-US" altLang="en-US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Consequences and clinical presentation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0ED308CC-2C6D-C174-B158-B04F9784ED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1219200"/>
            <a:ext cx="9144000" cy="51816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400" b="1" dirty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	STIMULATION OF THE SYMPATHETIC NERVOUS SYSTEM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	(tremors, cold sweating, goosebumps skin, fea</a:t>
            </a:r>
            <a:r>
              <a:rPr lang="sr-Latn-RS" altLang="en-US" sz="20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, tachycardia)</a:t>
            </a:r>
            <a:endParaRPr lang="x-none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   RELEASE OF COUNTERREGULATORY HORMONES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	(adrenaline, noradrenaline, glucocorticoids, </a:t>
            </a:r>
            <a:r>
              <a:rPr lang="en" altLang="en-US" sz="2000" b="1" i="1" dirty="0">
                <a:latin typeface="Arial" pitchFamily="34" charset="0"/>
                <a:cs typeface="Arial" pitchFamily="34" charset="0"/>
              </a:rPr>
              <a:t>STH</a:t>
            </a: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, ACTH)</a:t>
            </a:r>
            <a:endParaRPr lang="x-none" altLang="en-US" sz="20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endParaRPr lang="en-US" altLang="en-US" sz="2000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   	NEUROGLYCOPENIA </a:t>
            </a:r>
          </a:p>
          <a:p>
            <a:pPr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	(reduced glucose concentration in the CNS)</a:t>
            </a:r>
          </a:p>
          <a:p>
            <a:pPr lvl="1">
              <a:buFont typeface="Arial" panose="020B0604020202020204" pitchFamily="34" charset="0"/>
              <a:buNone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   </a:t>
            </a:r>
            <a:endParaRPr lang="sr-Latn-RS" altLang="en-US" sz="20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anose="020B0604020202020204" pitchFamily="34" charset="0"/>
              <a:buNone/>
              <a:defRPr/>
            </a:pPr>
            <a:r>
              <a:rPr lang="sr-Latn-RS" altLang="en-US" sz="2000" b="1" dirty="0">
                <a:latin typeface="Arial" pitchFamily="34" charset="0"/>
                <a:cs typeface="Arial" pitchFamily="34" charset="0"/>
              </a:rPr>
              <a:t>   </a:t>
            </a:r>
            <a:r>
              <a:rPr lang="en" altLang="en-US" sz="1800" b="1" dirty="0">
                <a:latin typeface="Arial" pitchFamily="34" charset="0"/>
                <a:cs typeface="Arial" pitchFamily="34" charset="0"/>
              </a:rPr>
              <a:t>MILD: headache, irritability, reduced concentration, cognitive dysfunction</a:t>
            </a:r>
            <a:endParaRPr lang="en-US" altLang="en-US" sz="1800" b="1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panose="020B0604020202020204" pitchFamily="34" charset="0"/>
              <a:buNone/>
              <a:defRPr/>
            </a:pPr>
            <a:r>
              <a:rPr lang="en" altLang="en-US" sz="1800" b="1" dirty="0">
                <a:latin typeface="Arial" pitchFamily="34" charset="0"/>
                <a:cs typeface="Arial" pitchFamily="34" charset="0"/>
              </a:rPr>
              <a:t>   SEVERE: disturbance consciousness, convulsions, coma</a:t>
            </a:r>
            <a:endParaRPr lang="en-US" altLang="en-US" sz="1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736688B7-4D73-D963-496B-9EEA04686E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9144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Severe hypoglycemia</a:t>
            </a:r>
          </a:p>
        </p:txBody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44B97447-A9DD-A14F-BC4A-5EF571711E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295400"/>
            <a:ext cx="9537700" cy="4705350"/>
          </a:xfrm>
        </p:spPr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MILD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present symptoms of CNS reaction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patient able to help her/himself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MODERATE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present symptoms of CNS I neuroglycopenia reaction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patient  able to help her/himself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SERIOUS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patient is not able to help her/himself, needed the help of other persons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loss of consciousness may occur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Glycemia usually &lt; 2.8 mmol/L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42B458-5035-5A10-8DB3-340273F1E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311652"/>
            <a:ext cx="304800" cy="234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74FE1D-0B0A-EB9C-E2E7-980A64BF7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100" y="0"/>
            <a:ext cx="9499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7802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F4AACAE6-AD15-FE27-F59A-4854F9EBEB7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HYPOGLYCEMIA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3E8287C6-67EA-A1DB-CB67-85D57F23F0F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371601"/>
            <a:ext cx="8839200" cy="4754563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  <a:defRPr/>
            </a:pPr>
            <a:r>
              <a:rPr lang="en" altLang="en-US" sz="2200" b="1" i="1" dirty="0">
                <a:latin typeface="Arial" pitchFamily="34" charset="0"/>
                <a:cs typeface="Arial" pitchFamily="34" charset="0"/>
              </a:rPr>
              <a:t>Conscious </a:t>
            </a: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patients who can take food </a:t>
            </a:r>
            <a:r>
              <a:rPr lang="sr-Latn-RS" altLang="en-US" sz="2200" b="1" dirty="0">
                <a:latin typeface="Arial" pitchFamily="34" charset="0"/>
                <a:cs typeface="Arial" pitchFamily="34" charset="0"/>
              </a:rPr>
              <a:t>orally</a:t>
            </a: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400050" lvl="1" indent="0">
              <a:defRPr/>
            </a:pPr>
            <a:r>
              <a:rPr lang="en" altLang="en-US" sz="1800" b="1" dirty="0">
                <a:latin typeface="Arial" pitchFamily="34" charset="0"/>
                <a:cs typeface="Arial" pitchFamily="34" charset="0"/>
              </a:rPr>
              <a:t>Oral administration of sweet solutions</a:t>
            </a:r>
          </a:p>
          <a:p>
            <a:pPr marL="457200" lvl="1" indent="0">
              <a:buNone/>
              <a:defRPr/>
            </a:pPr>
            <a:endParaRPr lang="sr-Cyrl-CS" altLang="en-US" sz="22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Patients who </a:t>
            </a:r>
            <a:r>
              <a:rPr lang="en" altLang="en-US" sz="2200" b="1" i="1" dirty="0">
                <a:latin typeface="Arial" pitchFamily="34" charset="0"/>
                <a:cs typeface="Arial" pitchFamily="34" charset="0"/>
              </a:rPr>
              <a:t>are unconscious </a:t>
            </a: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or unable to take food </a:t>
            </a:r>
            <a:r>
              <a:rPr lang="sr-Latn-RS" altLang="en-US" sz="2200" b="1" dirty="0">
                <a:latin typeface="Arial" pitchFamily="34" charset="0"/>
                <a:cs typeface="Arial" pitchFamily="34" charset="0"/>
              </a:rPr>
              <a:t>orally</a:t>
            </a:r>
            <a:r>
              <a:rPr lang="en" altLang="en-US" sz="2200" b="1" dirty="0">
                <a:latin typeface="Arial" pitchFamily="34" charset="0"/>
                <a:cs typeface="Arial" pitchFamily="34" charset="0"/>
              </a:rPr>
              <a:t>:</a:t>
            </a:r>
            <a:endParaRPr lang="en-US" altLang="en-US" sz="2200" b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endParaRPr lang="en" altLang="en-US" sz="2200" b="1" dirty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If there is not 50%</a:t>
            </a:r>
            <a:r>
              <a:rPr lang="en-US" altLang="en-US" sz="2000" b="1" dirty="0">
                <a:latin typeface="Arial" pitchFamily="34" charset="0"/>
                <a:cs typeface="Arial" pitchFamily="34" charset="0"/>
              </a:rPr>
              <a:t> Solution</a:t>
            </a: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, we can also apply 10%</a:t>
            </a:r>
            <a:r>
              <a:rPr lang="en-US" altLang="en-US" sz="2000" b="1" dirty="0">
                <a:latin typeface="Arial" pitchFamily="34" charset="0"/>
                <a:cs typeface="Arial" pitchFamily="34" charset="0"/>
              </a:rPr>
              <a:t> Sol.</a:t>
            </a: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 Glu</a:t>
            </a:r>
            <a:endParaRPr lang="sr-Cyrl-CS" altLang="en-US" sz="2000" b="1" dirty="0">
              <a:latin typeface="Arial" pitchFamily="34" charset="0"/>
              <a:cs typeface="Arial" pitchFamily="34" charset="0"/>
            </a:endParaRPr>
          </a:p>
          <a:p>
            <a:pPr lvl="2">
              <a:buFont typeface="Wingdings" pitchFamily="2" charset="2"/>
              <a:buChar char="§"/>
              <a:defRPr/>
            </a:pPr>
            <a:r>
              <a:rPr lang="en" altLang="en-US" sz="2000" b="1" dirty="0">
                <a:latin typeface="Arial" pitchFamily="34" charset="0"/>
                <a:cs typeface="Arial" pitchFamily="34" charset="0"/>
              </a:rPr>
              <a:t>Glucagon injections/nasal spray</a:t>
            </a:r>
            <a:endParaRPr lang="en-US" altLang="en-US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6A923E46-3F0E-B94C-8E46-03B0353FB5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066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b="1" dirty="0">
                <a:solidFill>
                  <a:srgbClr val="7030A0"/>
                </a:solidFill>
                <a:latin typeface="Arial" panose="020B0604020202020204" pitchFamily="34" charset="0"/>
              </a:rPr>
              <a:t>Thyrotoxic crisis</a:t>
            </a:r>
            <a:endParaRPr lang="en-US" altLang="en-US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E8833ABE-F88E-B696-A8BF-0031A61BB0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533400"/>
            <a:ext cx="4497388" cy="914400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precipitating factors</a:t>
            </a:r>
            <a:endParaRPr lang="en-US" altLang="en-US" sz="28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084" name="Content Placeholder 3">
            <a:extLst>
              <a:ext uri="{FF2B5EF4-FFF2-40B4-BE49-F238E27FC236}">
                <a16:creationId xmlns:a16="http://schemas.microsoft.com/office/drawing/2014/main" id="{C2297A06-CD4C-5A91-0E7B-0A73CA34F0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1524001"/>
            <a:ext cx="4497388" cy="4602163"/>
          </a:xfrm>
          <a:solidFill>
            <a:schemeClr val="bg2">
              <a:lumMod val="7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Infection, pneumonia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Heart failure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Pulmonary embolism 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DKA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delivery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toxemia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Trauma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surgery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J</a:t>
            </a:r>
            <a:r>
              <a:rPr lang="en-US" altLang="en-US" sz="1400" b="1" dirty="0">
                <a:latin typeface="Arial" panose="020B0604020202020204" pitchFamily="34" charset="0"/>
              </a:rPr>
              <a:t> 131 </a:t>
            </a:r>
            <a:r>
              <a:rPr lang="en-US" altLang="en-US" sz="2000" b="1" dirty="0">
                <a:latin typeface="Arial" panose="020B0604020202020204" pitchFamily="34" charset="0"/>
              </a:rPr>
              <a:t>Therapy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Iodine contrast agents</a:t>
            </a:r>
          </a:p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discontinuation of ATDs</a:t>
            </a:r>
          </a:p>
        </p:txBody>
      </p:sp>
      <p:sp>
        <p:nvSpPr>
          <p:cNvPr id="46085" name="Text Placeholder 4">
            <a:extLst>
              <a:ext uri="{FF2B5EF4-FFF2-40B4-BE49-F238E27FC236}">
                <a16:creationId xmlns:a16="http://schemas.microsoft.com/office/drawing/2014/main" id="{45FF6F64-461B-5924-7501-466926D52C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8400" y="0"/>
            <a:ext cx="6096000" cy="137160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2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clinical presentation</a:t>
            </a:r>
          </a:p>
        </p:txBody>
      </p:sp>
      <p:sp>
        <p:nvSpPr>
          <p:cNvPr id="46086" name="Content Placeholder 5">
            <a:extLst>
              <a:ext uri="{FF2B5EF4-FFF2-40B4-BE49-F238E27FC236}">
                <a16:creationId xmlns:a16="http://schemas.microsoft.com/office/drawing/2014/main" id="{853C9357-6274-6AC6-A2FC-423EC5561A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239000" y="1524001"/>
            <a:ext cx="4711700" cy="4602163"/>
          </a:xfrm>
          <a:solidFill>
            <a:schemeClr val="bg2">
              <a:lumMod val="50000"/>
            </a:schemeClr>
          </a:solidFill>
        </p:spPr>
        <p:txBody>
          <a:bodyPr>
            <a:normAutofit fontScale="92500" lnSpcReduction="20000"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fever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disturbed mental status (anxiety, confusion, coma)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  Tachycardia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  Vomiting/diarrhea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  +/- jaundice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  +/- goiter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  +/- </a:t>
            </a:r>
            <a:r>
              <a:rPr lang="en-US" altLang="en-US" sz="2000" b="1" i="1" dirty="0">
                <a:latin typeface="Arial" panose="020B0604020202020204" pitchFamily="34" charset="0"/>
              </a:rPr>
              <a:t>exophthalmos</a:t>
            </a:r>
            <a:endParaRPr lang="en-US" altLang="en-US" b="1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A7CCF58C-2E04-A6A0-9E1A-93F2BF5106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1066800"/>
          </a:xfrm>
        </p:spPr>
        <p:txBody>
          <a:bodyPr/>
          <a:lstStyle/>
          <a:p>
            <a:r>
              <a:rPr lang="en-US" altLang="en-US" sz="3200" b="1" i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GLUCAGEN HYPOKIT (glucagon amp. 1mg)</a:t>
            </a:r>
            <a:endParaRPr lang="en-US" altLang="en-US" sz="3200" i="1">
              <a:solidFill>
                <a:srgbClr val="7030A0"/>
              </a:solidFill>
            </a:endParaRPr>
          </a:p>
        </p:txBody>
      </p:sp>
      <p:pic>
        <p:nvPicPr>
          <p:cNvPr id="95235" name="Picture 3" descr="ANd9GcSSmD0wGQHlE5K-9XwedkjJbytYuUgCjAFuFi_JTrvwsbOOIAPU">
            <a:extLst>
              <a:ext uri="{FF2B5EF4-FFF2-40B4-BE49-F238E27FC236}">
                <a16:creationId xmlns:a16="http://schemas.microsoft.com/office/drawing/2014/main" id="{4930D988-ED21-FF86-3E31-256FA00A9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762000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6" name="Picture 4" descr="e3c42149-f1f4-44e8-af81-ab7256d376a3-11">
            <a:extLst>
              <a:ext uri="{FF2B5EF4-FFF2-40B4-BE49-F238E27FC236}">
                <a16:creationId xmlns:a16="http://schemas.microsoft.com/office/drawing/2014/main" id="{C9E4AF02-A869-B6A7-4A37-3C3D89117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32114"/>
            <a:ext cx="5105400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>
            <a:extLst>
              <a:ext uri="{FF2B5EF4-FFF2-40B4-BE49-F238E27FC236}">
                <a16:creationId xmlns:a16="http://schemas.microsoft.com/office/drawing/2014/main" id="{3C8B05FF-6FC9-E35E-1031-7AABFC989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219200"/>
          </a:xfrm>
        </p:spPr>
        <p:txBody>
          <a:bodyPr/>
          <a:lstStyle/>
          <a:p>
            <a:r>
              <a:rPr lang="en-US" altLang="en-US" sz="32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Complications of HYPOGLYCEMIA</a:t>
            </a:r>
            <a:endParaRPr lang="en-US" altLang="en-US" sz="3200" b="1">
              <a:solidFill>
                <a:srgbClr val="7030A0"/>
              </a:solidFill>
            </a:endParaRPr>
          </a:p>
        </p:txBody>
      </p:sp>
      <p:sp>
        <p:nvSpPr>
          <p:cNvPr id="96259" name="Content Placeholder 2">
            <a:extLst>
              <a:ext uri="{FF2B5EF4-FFF2-40B4-BE49-F238E27FC236}">
                <a16:creationId xmlns:a16="http://schemas.microsoft.com/office/drawing/2014/main" id="{E2B4A0BA-EB7D-41C2-C962-B35CD7410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1609725"/>
            <a:ext cx="8610600" cy="4846638"/>
          </a:xfrm>
        </p:spPr>
        <p:txBody>
          <a:bodyPr/>
          <a:lstStyle/>
          <a:p>
            <a:pPr>
              <a:buFont typeface="Wingdings 2" panose="05020102010507070707" pitchFamily="18" charset="2"/>
              <a:buNone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If not treated immediately, it can result in:</a:t>
            </a:r>
          </a:p>
          <a:p>
            <a:pPr>
              <a:buFont typeface="Wingdings 2" panose="05020102010507070707" pitchFamily="18" charset="2"/>
              <a:buNone/>
            </a:pPr>
            <a:endParaRPr lang="ru-RU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By serious confusion and disorientation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In an unconscious state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Fainting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Coma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Death</a:t>
            </a:r>
            <a:endParaRPr lang="en-US" altLang="en-US" sz="2400"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>
            <a:extLst>
              <a:ext uri="{FF2B5EF4-FFF2-40B4-BE49-F238E27FC236}">
                <a16:creationId xmlns:a16="http://schemas.microsoft.com/office/drawing/2014/main" id="{5A0193D3-DFBB-BE57-8382-C12ED453B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altLang="en-US" sz="32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15/15 rule</a:t>
            </a:r>
            <a:br>
              <a:rPr lang="en-US" altLang="en-US" sz="3200" b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3200" b="1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283" name="Content Placeholder 2">
            <a:extLst>
              <a:ext uri="{FF2B5EF4-FFF2-40B4-BE49-F238E27FC236}">
                <a16:creationId xmlns:a16="http://schemas.microsoft.com/office/drawing/2014/main" id="{0FCB4C7D-33F4-8446-00D3-630238E0B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990601"/>
            <a:ext cx="8839200" cy="5465763"/>
          </a:xfrm>
        </p:spPr>
        <p:txBody>
          <a:bodyPr/>
          <a:lstStyle/>
          <a:p>
            <a:endParaRPr lang="en-US" altLang="en-US" sz="2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Take 15 g of carbohydrates (1 spoon of honey or 3-4 tbl. Glucose/fructose) and retest glycemia in 15 minutes.</a:t>
            </a:r>
          </a:p>
          <a:p>
            <a:endParaRPr lang="ru-RU" altLang="en-US" sz="2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If still &lt;70mg/dL (3.8 mmol/L), Take another 15 g of carbohydrates. 						           </a:t>
            </a:r>
          </a:p>
          <a:p>
            <a:r>
              <a:rPr lang="en-U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By following the 15/15 rule, we can avoid hyperglycemia.</a:t>
            </a:r>
          </a:p>
          <a:p>
            <a:endParaRPr lang="ru-RU" altLang="en-US" sz="2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sz="2200" b="1">
                <a:latin typeface="Arial" panose="020B0604020202020204" pitchFamily="34" charset="0"/>
                <a:cs typeface="Arial" panose="020B0604020202020204" pitchFamily="34" charset="0"/>
              </a:rPr>
              <a:t>If you do not plan a meal in the next 1-2 hours after treating a hypoglycemic episode, take a meal containing 15-30 g of carbohydrates to prevent another episode of hypoglycemia</a:t>
            </a:r>
            <a:r>
              <a:rPr lang="en-US" altLang="en-US" sz="2400" b="1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2400" b="1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2DFFC46E-4C58-93D9-FCF1-7ACC236F13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860425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Addison's crisis</a:t>
            </a:r>
            <a:endParaRPr lang="en-AU" altLang="en-US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EE3734ED-548D-A196-401A-DFED3A845F7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76414" y="1169989"/>
            <a:ext cx="9005886" cy="4956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Sudden manifested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hypocorticism</a:t>
            </a:r>
            <a:endParaRPr lang="sr-Cyrl-C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Sudden, penetrating pain in the lower back, abdomen and legs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Vomiting, diarrhea and dehydration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Arterial hypotension and hypovolemic shock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Hypoglicemia</a:t>
            </a:r>
            <a:endParaRPr lang="en-U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Disorder of consciousness</a:t>
            </a:r>
            <a:endParaRPr lang="sr-Cyrl-C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Fatal, if not treated</a:t>
            </a:r>
            <a:endParaRPr lang="en-AU" alt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endParaRPr lang="en-AU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>
            <a:extLst>
              <a:ext uri="{FF2B5EF4-FFF2-40B4-BE49-F238E27FC236}">
                <a16:creationId xmlns:a16="http://schemas.microsoft.com/office/drawing/2014/main" id="{F84A5078-967F-66E6-1F14-C816F0066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914400"/>
          </a:xfrm>
        </p:spPr>
        <p:txBody>
          <a:bodyPr>
            <a:normAutofit fontScale="90000"/>
          </a:bodyPr>
          <a:lstStyle/>
          <a:p>
            <a:pPr algn="ctr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Addisonian crisis</a:t>
            </a:r>
            <a:endParaRPr lang="en-US" altLang="en-US" sz="3200" dirty="0">
              <a:solidFill>
                <a:srgbClr val="7030A0"/>
              </a:solidFill>
            </a:endParaRPr>
          </a:p>
        </p:txBody>
      </p:sp>
      <p:sp>
        <p:nvSpPr>
          <p:cNvPr id="99331" name="Content Placeholder 2">
            <a:extLst>
              <a:ext uri="{FF2B5EF4-FFF2-40B4-BE49-F238E27FC236}">
                <a16:creationId xmlns:a16="http://schemas.microsoft.com/office/drawing/2014/main" id="{7331CD7F-C135-443B-7F32-B0FF57ACC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231900"/>
            <a:ext cx="8915400" cy="467932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severe dehydration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pale, cold skin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rapid, shallow breathing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dizziness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severe vomiting and diarrhea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severe muscle weakness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 headache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severe drowsiness or loss of consciousness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coma and death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4AB151-98C1-2163-0B79-3D28A7C18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>
            <a:extLst>
              <a:ext uri="{FF2B5EF4-FFF2-40B4-BE49-F238E27FC236}">
                <a16:creationId xmlns:a16="http://schemas.microsoft.com/office/drawing/2014/main" id="{612F45F0-EF53-0274-9271-F91A44EDE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2675" y="187325"/>
            <a:ext cx="9869488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altLang="en-US" sz="2800" b="1">
                <a:solidFill>
                  <a:srgbClr val="7030A0"/>
                </a:solidFill>
              </a:rPr>
              <a:t>WARNING OF ACUTE ADRENAL CRISIS</a:t>
            </a:r>
          </a:p>
        </p:txBody>
      </p:sp>
      <p:sp>
        <p:nvSpPr>
          <p:cNvPr id="100355" name="Text Box 3">
            <a:extLst>
              <a:ext uri="{FF2B5EF4-FFF2-40B4-BE49-F238E27FC236}">
                <a16:creationId xmlns:a16="http://schemas.microsoft.com/office/drawing/2014/main" id="{DFE55E3D-D612-DCEB-4C62-A5DF43CD3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3900" y="1119188"/>
            <a:ext cx="8958263" cy="4025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27013" indent="-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7350" indent="-555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dirty="0"/>
              <a:t>     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400" b="1" dirty="0"/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dirty="0"/>
              <a:t>Suspicion exists when: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400" b="1" dirty="0"/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dirty="0"/>
              <a:t>Sudden hypotension in response to a procedure or stress that does not improve with </a:t>
            </a:r>
            <a:r>
              <a:rPr lang="en-US" altLang="en-US" sz="2400" b="1" dirty="0" err="1"/>
              <a:t>i.v.</a:t>
            </a:r>
            <a:r>
              <a:rPr lang="en-US" altLang="en-US" sz="2400" b="1" dirty="0"/>
              <a:t> liquids +/- leg lifts.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dirty="0"/>
              <a:t>   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dirty="0"/>
              <a:t>	A patient maintained on chronic GCS therapy may not exhibit severe dehydration or hypotension until the preterminal stage while mineralocorticoid is maintained.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Footer Placeholder 1">
            <a:extLst>
              <a:ext uri="{FF2B5EF4-FFF2-40B4-BE49-F238E27FC236}">
                <a16:creationId xmlns:a16="http://schemas.microsoft.com/office/drawing/2014/main" id="{2FB25158-C9F2-B5C2-CE55-2A3D78694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1379" name="Picture 2">
            <a:extLst>
              <a:ext uri="{FF2B5EF4-FFF2-40B4-BE49-F238E27FC236}">
                <a16:creationId xmlns:a16="http://schemas.microsoft.com/office/drawing/2014/main" id="{51129777-530E-3AA3-74DA-790F57B36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315913"/>
            <a:ext cx="6196012" cy="581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3">
            <a:extLst>
              <a:ext uri="{FF2B5EF4-FFF2-40B4-BE49-F238E27FC236}">
                <a16:creationId xmlns:a16="http://schemas.microsoft.com/office/drawing/2014/main" id="{7B71C7CE-C1C3-A08F-63C5-5774105EB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26" y="6219826"/>
            <a:ext cx="21113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DCD811-4150-59DD-1815-B9757AE6833E}"/>
              </a:ext>
            </a:extLst>
          </p:cNvPr>
          <p:cNvCxnSpPr/>
          <p:nvPr/>
        </p:nvCxnSpPr>
        <p:spPr>
          <a:xfrm>
            <a:off x="3227388" y="1781176"/>
            <a:ext cx="5327650" cy="158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185DD0F-A7CD-EDEC-56D5-F0AEB7A585F0}"/>
              </a:ext>
            </a:extLst>
          </p:cNvPr>
          <p:cNvCxnSpPr/>
          <p:nvPr/>
        </p:nvCxnSpPr>
        <p:spPr>
          <a:xfrm>
            <a:off x="3211513" y="3989388"/>
            <a:ext cx="554831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8D4B288C-A5D9-E6A7-D778-FD55B9993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995363"/>
          </a:xfrm>
        </p:spPr>
        <p:txBody>
          <a:bodyPr/>
          <a:lstStyle/>
          <a:p>
            <a:pPr algn="ctr" eaLnBrk="1" hangingPunct="1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 OF ADDISON'S CRISIS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B20C914E-E952-5F21-BE18-7A9CE7DD1F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39900" y="1223962"/>
            <a:ext cx="9817100" cy="54308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Therapy must be applied immediately, even when there is the slightest suspicion of the existence of an Addisonian crisis</a:t>
            </a:r>
          </a:p>
          <a:p>
            <a:pPr eaLnBrk="1" hangingPunct="1">
              <a:lnSpc>
                <a:spcPct val="80000"/>
              </a:lnSpc>
            </a:pP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Hydrocortisone: 100 mg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given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I.V. 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and repeats every 6-8 hours during the first 24 hours.</a:t>
            </a: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Urgent intravascular volume expansion using 1 L of 5% glucose and 0.9% sodium chloride for 1 - 2 hours.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Additional infusions of 0.9% Na-chloride I.V. are given until signs of hypotension, dehydration, and hyponatremia are corrected.</a:t>
            </a: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Serum potassium is lowered during rehydration and its replacement is sometimes required.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On the second day, 150 mg of Hydrocortisone should be given,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and on the third, 75 mg of Hydrocortisone.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Blip>
                <a:blip r:embed="rId2"/>
              </a:buBlip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Maintenance doses are then given after (Hydrocortisone </a:t>
            </a:r>
            <a:r>
              <a:rPr lang="en-US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tbl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. 20+10+0mg).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>
            <a:extLst>
              <a:ext uri="{FF2B5EF4-FFF2-40B4-BE49-F238E27FC236}">
                <a16:creationId xmlns:a16="http://schemas.microsoft.com/office/drawing/2014/main" id="{A9F7B712-05F1-AD24-52AE-74FEE027E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76213"/>
            <a:ext cx="914400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>
                <a:solidFill>
                  <a:srgbClr val="7030A0"/>
                </a:solidFill>
              </a:rPr>
              <a:t>TREATMENT</a:t>
            </a:r>
          </a:p>
        </p:txBody>
      </p:sp>
      <p:sp>
        <p:nvSpPr>
          <p:cNvPr id="103427" name="Text Box 3">
            <a:extLst>
              <a:ext uri="{FF2B5EF4-FFF2-40B4-BE49-F238E27FC236}">
                <a16:creationId xmlns:a16="http://schemas.microsoft.com/office/drawing/2014/main" id="{4E8D6B6B-8BA7-B508-7D8A-E3006B0F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8825" y="1466851"/>
            <a:ext cx="8370888" cy="334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79388" indent="-179388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4650" indent="-920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dirty="0"/>
              <a:t> </a:t>
            </a:r>
            <a:r>
              <a:rPr lang="en-US" altLang="en-US" sz="2400" b="1" dirty="0"/>
              <a:t>oxygen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b="1" dirty="0"/>
              <a:t> Aggressive fluid addition - usually 4-6 l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b="1" dirty="0"/>
              <a:t> Electrolyte replacement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b="1" i="1" dirty="0"/>
              <a:t> IV hydrocortisone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i="1" dirty="0"/>
              <a:t>100-250 mg IV bolus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b="1" i="1" dirty="0"/>
              <a:t>10-20 mg/h IV inf.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b="1" i="1" dirty="0"/>
              <a:t> +/- cortisone acetate 50 mg IM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Tx/>
              <a:buBlip>
                <a:blip r:embed="rId2"/>
              </a:buBlip>
            </a:pPr>
            <a:r>
              <a:rPr lang="en-US" altLang="en-US" sz="2400" b="1" dirty="0"/>
              <a:t> Look/search for a precipitating factor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Footer Placeholder 1">
            <a:extLst>
              <a:ext uri="{FF2B5EF4-FFF2-40B4-BE49-F238E27FC236}">
                <a16:creationId xmlns:a16="http://schemas.microsoft.com/office/drawing/2014/main" id="{086A3299-8556-7739-812D-6FEAFC89B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4451" name="Picture 2">
            <a:extLst>
              <a:ext uri="{FF2B5EF4-FFF2-40B4-BE49-F238E27FC236}">
                <a16:creationId xmlns:a16="http://schemas.microsoft.com/office/drawing/2014/main" id="{4E9F4480-571E-FEC7-CB4C-E8640080A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476" y="614364"/>
            <a:ext cx="6653213" cy="565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2" name="Picture 3">
            <a:extLst>
              <a:ext uri="{FF2B5EF4-FFF2-40B4-BE49-F238E27FC236}">
                <a16:creationId xmlns:a16="http://schemas.microsoft.com/office/drawing/2014/main" id="{9BA98446-9467-786C-4F25-DE558D679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288" y="5955626"/>
            <a:ext cx="209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id="{BD4E542D-E35B-5321-0E61-09C5224E12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</a:rPr>
              <a:t>Thyrotoxic crisis - Thyroid storm</a:t>
            </a:r>
            <a:endParaRPr lang="en-US" altLang="en-US" sz="3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5400BE50-F71A-36E5-8AC0-0823AF013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533400"/>
            <a:ext cx="4497388" cy="152400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CNS manifestations</a:t>
            </a:r>
          </a:p>
        </p:txBody>
      </p:sp>
      <p:sp>
        <p:nvSpPr>
          <p:cNvPr id="47108" name="Content Placeholder 3">
            <a:extLst>
              <a:ext uri="{FF2B5EF4-FFF2-40B4-BE49-F238E27FC236}">
                <a16:creationId xmlns:a16="http://schemas.microsoft.com/office/drawing/2014/main" id="{29E50844-3F9B-907F-7D0E-D01B2596B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0" y="1600200"/>
            <a:ext cx="4497388" cy="491490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ct val="15000"/>
              </a:spcAft>
              <a:buClr>
                <a:srgbClr val="FFFF00"/>
              </a:buClr>
              <a:buNone/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</a:pPr>
            <a:r>
              <a:rPr lang="en-US" altLang="en-US" sz="2200" b="1" dirty="0">
                <a:latin typeface="Arial" panose="020B0604020202020204" pitchFamily="34" charset="0"/>
              </a:rPr>
              <a:t>As the storm's severity increases: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hyperkinesia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unrest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Emotional instability 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confusion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psychosis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apathy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sleepiness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Blip>
                <a:blip r:embed="rId3"/>
              </a:buBlip>
            </a:pPr>
            <a:r>
              <a:rPr lang="en-US" altLang="en-US" sz="2200" b="1" dirty="0">
                <a:latin typeface="Arial" panose="020B0604020202020204" pitchFamily="34" charset="0"/>
              </a:rPr>
              <a:t>comma</a:t>
            </a:r>
          </a:p>
        </p:txBody>
      </p:sp>
      <p:sp>
        <p:nvSpPr>
          <p:cNvPr id="47109" name="Text Placeholder 4">
            <a:extLst>
              <a:ext uri="{FF2B5EF4-FFF2-40B4-BE49-F238E27FC236}">
                <a16:creationId xmlns:a16="http://schemas.microsoft.com/office/drawing/2014/main" id="{3EB15777-AEA4-7226-8329-EDF11EEF8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8400" y="381000"/>
            <a:ext cx="5283200" cy="175260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CARDIOVASCULAR manifestations</a:t>
            </a:r>
          </a:p>
        </p:txBody>
      </p:sp>
      <p:sp>
        <p:nvSpPr>
          <p:cNvPr id="47110" name="Content Placeholder 5">
            <a:extLst>
              <a:ext uri="{FF2B5EF4-FFF2-40B4-BE49-F238E27FC236}">
                <a16:creationId xmlns:a16="http://schemas.microsoft.com/office/drawing/2014/main" id="{F5F32CF0-6306-22CF-7129-C4A929C877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67400" y="2057400"/>
            <a:ext cx="5981700" cy="4068764"/>
          </a:xfrm>
        </p:spPr>
        <p:txBody>
          <a:bodyPr>
            <a:normAutofit fontScale="92500" lnSpcReduction="20000"/>
          </a:bodyPr>
          <a:lstStyle/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	</a:t>
            </a:r>
            <a:r>
              <a:rPr lang="en-US" altLang="en-US" sz="2400" b="1" dirty="0">
                <a:latin typeface="Arial" panose="020B0604020202020204" pitchFamily="34" charset="0"/>
              </a:rPr>
              <a:t>Increased heart rate (sinus tachycardia or atrial fibrillation)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	Increased irritability (1st degree AV block)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	High pulse pressure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	Accented </a:t>
            </a:r>
            <a:r>
              <a:rPr lang="en-US" altLang="en-US" sz="2400" b="1" i="1" dirty="0">
                <a:latin typeface="Arial" panose="020B0604020202020204" pitchFamily="34" charset="0"/>
              </a:rPr>
              <a:t>S1, S2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400" b="1" dirty="0">
                <a:latin typeface="Arial" panose="020B0604020202020204" pitchFamily="34" charset="0"/>
              </a:rPr>
              <a:t>	may develop heart failure</a:t>
            </a: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endParaRPr lang="en-US" altLang="en-US" sz="2000" b="1" dirty="0">
              <a:latin typeface="Arial" panose="020B0604020202020204" pitchFamily="34" charset="0"/>
            </a:endParaRPr>
          </a:p>
          <a:p>
            <a:pPr marL="227013" indent="-227013">
              <a:spcAft>
                <a:spcPct val="15000"/>
              </a:spcAft>
              <a:buClr>
                <a:srgbClr val="FFFF00"/>
              </a:buClr>
              <a:buNone/>
            </a:pPr>
            <a:r>
              <a:rPr lang="en-US" altLang="en-US" sz="2000" b="1" dirty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Footer Placeholder 3">
            <a:extLst>
              <a:ext uri="{FF2B5EF4-FFF2-40B4-BE49-F238E27FC236}">
                <a16:creationId xmlns:a16="http://schemas.microsoft.com/office/drawing/2014/main" id="{86808CC9-3551-E448-83DC-E6DADCFB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5475" name="Picture 2">
            <a:extLst>
              <a:ext uri="{FF2B5EF4-FFF2-40B4-BE49-F238E27FC236}">
                <a16:creationId xmlns:a16="http://schemas.microsoft.com/office/drawing/2014/main" id="{46234A72-8A14-BD9A-DE33-5B943DFFEA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46150"/>
            <a:ext cx="10236200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6" name="Picture 3">
            <a:extLst>
              <a:ext uri="{FF2B5EF4-FFF2-40B4-BE49-F238E27FC236}">
                <a16:creationId xmlns:a16="http://schemas.microsoft.com/office/drawing/2014/main" id="{A99C31A6-E688-5AD6-F8D7-8D1F93C92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5292845"/>
            <a:ext cx="29591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3">
            <a:extLst>
              <a:ext uri="{FF2B5EF4-FFF2-40B4-BE49-F238E27FC236}">
                <a16:creationId xmlns:a16="http://schemas.microsoft.com/office/drawing/2014/main" id="{22424406-A9AD-FEA0-AF05-E74333F5E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900" y="457201"/>
            <a:ext cx="10261600" cy="505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27013" indent="-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7350" indent="-555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dirty="0"/>
              <a:t>   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400" dirty="0"/>
              <a:t> </a:t>
            </a:r>
            <a:r>
              <a:rPr lang="en-US" altLang="en-US" sz="2000" b="1" dirty="0"/>
              <a:t>When the patient's condition improves: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000" b="1" dirty="0"/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dirty="0"/>
              <a:t>↓ </a:t>
            </a:r>
            <a:r>
              <a:rPr lang="en-US" altLang="en-US" sz="2000" b="1" i="1" dirty="0"/>
              <a:t>hydrocortisone </a:t>
            </a:r>
            <a:r>
              <a:rPr lang="en-US" altLang="en-US" sz="2000" b="1" dirty="0"/>
              <a:t>at 100 mg/12h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dirty="0"/>
              <a:t>Half the daily dose to the previous dose (usually 20 mg </a:t>
            </a:r>
            <a:r>
              <a:rPr lang="en-US" altLang="en-US" sz="2000" b="1" i="1" dirty="0"/>
              <a:t>hydrocortisone </a:t>
            </a:r>
            <a:r>
              <a:rPr lang="en-US" altLang="en-US" sz="2000" b="1" dirty="0"/>
              <a:t>/day)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dirty="0"/>
              <a:t>Add </a:t>
            </a:r>
            <a:r>
              <a:rPr lang="en-US" altLang="en-US" sz="2000" b="1" i="1" dirty="0"/>
              <a:t>fludrocortisone </a:t>
            </a:r>
            <a:r>
              <a:rPr lang="en-US" altLang="en-US" sz="2000" b="1" dirty="0"/>
              <a:t>0.1mg/day, when the dose of </a:t>
            </a:r>
            <a:r>
              <a:rPr lang="en-US" altLang="en-US" sz="2000" b="1" i="1" dirty="0"/>
              <a:t>hydrocortisone is</a:t>
            </a:r>
            <a:r>
              <a:rPr lang="en-US" altLang="en-US" sz="2000" b="1" dirty="0"/>
              <a:t>&lt;100mg/day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000" b="1" dirty="0"/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 dirty="0"/>
              <a:t>PREVENTION: FOR PATIENTS ON CHRONIC GKS TREATMENT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000" b="1" dirty="0"/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/>
              <a:t>Double the usual daily dose before and at least 2 - 3 days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/>
              <a:t>after a stressful procedure or in an active infection</a:t>
            </a:r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 typeface="Wingdings" panose="05000000000000000000" pitchFamily="2" charset="2"/>
              <a:buChar char="Ø"/>
            </a:pPr>
            <a:endParaRPr lang="en-US" altLang="en-US" sz="2000" b="1" dirty="0"/>
          </a:p>
          <a:p>
            <a:pPr eaLnBrk="1" hangingPunct="1">
              <a:spcAft>
                <a:spcPct val="15000"/>
              </a:spcAft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/>
              <a:t>For severe stress consider tripling the dose</a:t>
            </a:r>
          </a:p>
          <a:p>
            <a:pPr lvl="1"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Footer Placeholder 1">
            <a:extLst>
              <a:ext uri="{FF2B5EF4-FFF2-40B4-BE49-F238E27FC236}">
                <a16:creationId xmlns:a16="http://schemas.microsoft.com/office/drawing/2014/main" id="{D75DE944-18F5-8561-228E-C6663415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8547" name="Picture 2" descr="C:\Users\Violeta\Desktop\slike za prez\adrenalemergencycard_back.png">
            <a:extLst>
              <a:ext uri="{FF2B5EF4-FFF2-40B4-BE49-F238E27FC236}">
                <a16:creationId xmlns:a16="http://schemas.microsoft.com/office/drawing/2014/main" id="{C1BB244D-C47E-E265-1B5C-99ADF5D4D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00" y="212725"/>
            <a:ext cx="4737100" cy="302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8" name="Picture 3" descr="C:\Users\Violeta\Desktop\slike za prez\adrenalemergencycard_front.png">
            <a:extLst>
              <a:ext uri="{FF2B5EF4-FFF2-40B4-BE49-F238E27FC236}">
                <a16:creationId xmlns:a16="http://schemas.microsoft.com/office/drawing/2014/main" id="{8219509B-0C8F-C089-9A94-EED02D638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900" y="3468689"/>
            <a:ext cx="4732338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 hidden="1">
            <a:extLst>
              <a:ext uri="{FF2B5EF4-FFF2-40B4-BE49-F238E27FC236}">
                <a16:creationId xmlns:a16="http://schemas.microsoft.com/office/drawing/2014/main" id="{319DBDED-9271-005E-474B-81E71E68C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Adrenal Insufficiency Emergency Care Letter</a:t>
            </a:r>
          </a:p>
        </p:txBody>
      </p:sp>
      <p:pic>
        <p:nvPicPr>
          <p:cNvPr id="109571" name="Picture 2">
            <a:extLst>
              <a:ext uri="{FF2B5EF4-FFF2-40B4-BE49-F238E27FC236}">
                <a16:creationId xmlns:a16="http://schemas.microsoft.com/office/drawing/2014/main" id="{E7B739D1-49DF-C5B5-D0AE-EE93F4A02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0"/>
            <a:ext cx="9956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 hidden="1">
            <a:extLst>
              <a:ext uri="{FF2B5EF4-FFF2-40B4-BE49-F238E27FC236}">
                <a16:creationId xmlns:a16="http://schemas.microsoft.com/office/drawing/2014/main" id="{9D35A365-7F80-A530-85A9-06B91FAC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Adrenal Insufficiency Emergency Care Letter (cont)</a:t>
            </a:r>
          </a:p>
        </p:txBody>
      </p:sp>
      <p:pic>
        <p:nvPicPr>
          <p:cNvPr id="110595" name="Picture 2">
            <a:extLst>
              <a:ext uri="{FF2B5EF4-FFF2-40B4-BE49-F238E27FC236}">
                <a16:creationId xmlns:a16="http://schemas.microsoft.com/office/drawing/2014/main" id="{01AE24F8-78AD-4B93-DB64-3B8862598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0"/>
            <a:ext cx="9766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 hidden="1">
            <a:extLst>
              <a:ext uri="{FF2B5EF4-FFF2-40B4-BE49-F238E27FC236}">
                <a16:creationId xmlns:a16="http://schemas.microsoft.com/office/drawing/2014/main" id="{81A8AA7C-8BD5-BF42-9DF7-1E12449BC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Adrenal Insufficiency Emergency Care Letter (cont)</a:t>
            </a:r>
          </a:p>
        </p:txBody>
      </p:sp>
      <p:pic>
        <p:nvPicPr>
          <p:cNvPr id="111619" name="Picture 2">
            <a:extLst>
              <a:ext uri="{FF2B5EF4-FFF2-40B4-BE49-F238E27FC236}">
                <a16:creationId xmlns:a16="http://schemas.microsoft.com/office/drawing/2014/main" id="{8C802BC0-8953-3A1D-A880-61021F781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0"/>
            <a:ext cx="9829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35600-7FDE-FD96-4F98-EF84A978E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3401" y="330200"/>
            <a:ext cx="9701212" cy="1574800"/>
          </a:xfrm>
        </p:spPr>
        <p:txBody>
          <a:bodyPr/>
          <a:lstStyle/>
          <a:p>
            <a:pPr algn="ctr"/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PHEOCHROMOCYTOMA </a:t>
            </a:r>
            <a:b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60418" name="Rectangle 3">
            <a:extLst>
              <a:ext uri="{FF2B5EF4-FFF2-40B4-BE49-F238E27FC236}">
                <a16:creationId xmlns:a16="http://schemas.microsoft.com/office/drawing/2014/main" id="{0A75E872-578B-61F5-D5A9-34BBE90799D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03400" y="1460500"/>
            <a:ext cx="9701212" cy="445072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is a tumor of chromatophilic cells of neuroectodermal origin that secrete catecholamines (sympathoadrenal system).</a:t>
            </a: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endParaRPr lang="sl-SI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The tumor can be located in the adrenal medulla or in other parts of the sympathetic nervous system (extra -  adrenal pheochromocytoma -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paraganglioma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01786DF2-0A1E-EC96-8312-470E566109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1" y="0"/>
            <a:ext cx="9347199" cy="1049338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PATHOANATOMY ("10% rule")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221E7179-EDCB-3D31-CA33-B21622F73E1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885950" y="1062038"/>
            <a:ext cx="8782050" cy="53387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Localization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Adrenal medulla (90%)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Extramedullary (10%)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Aortic bifurcation (</a:t>
            </a:r>
            <a:r>
              <a:rPr lang="en-US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Zickerkandl's</a:t>
            </a: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ganglion)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Pelvis (bladder)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Neck and mediastinum</a:t>
            </a: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l-SI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Uni (90%) or bilateral (10%)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Unifocal (90%) or multilocular (10%)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Adult (90%) or juvenile (10%)</a:t>
            </a:r>
            <a:endParaRPr lang="sr-Cyrl-CS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l-SI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	Benign (90%) or malignant (10%)</a:t>
            </a:r>
          </a:p>
          <a:p>
            <a:pPr eaLnBrk="1" hangingPunct="1">
              <a:lnSpc>
                <a:spcPct val="90000"/>
              </a:lnSpc>
            </a:pPr>
            <a:endParaRPr lang="en-US" altLang="en-US" sz="20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>
            <a:extLst>
              <a:ext uri="{FF2B5EF4-FFF2-40B4-BE49-F238E27FC236}">
                <a16:creationId xmlns:a16="http://schemas.microsoft.com/office/drawing/2014/main" id="{E1A5A200-3F60-4F72-381B-530F07AFA1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-103188"/>
            <a:ext cx="9144000" cy="102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15000"/>
              </a:spcAft>
            </a:pPr>
            <a:endParaRPr lang="en-US" altLang="en-US" sz="3600" b="1" dirty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 b="1" dirty="0"/>
              <a:t>THE MOST COMMON SYMPTOMS</a:t>
            </a:r>
          </a:p>
        </p:txBody>
      </p:sp>
      <p:sp>
        <p:nvSpPr>
          <p:cNvPr id="67587" name="Text Box 3">
            <a:extLst>
              <a:ext uri="{FF2B5EF4-FFF2-40B4-BE49-F238E27FC236}">
                <a16:creationId xmlns:a16="http://schemas.microsoft.com/office/drawing/2014/main" id="{C80B3547-E788-D93F-6D0D-3EE0F19C0B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7701" y="1403351"/>
            <a:ext cx="8213725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27013" indent="-2270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7350" indent="-555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15000"/>
              </a:spcAft>
              <a:buClr>
                <a:srgbClr val="FFFF00"/>
              </a:buClr>
            </a:pPr>
            <a:endParaRPr lang="en-US" altLang="en-US" sz="2400" b="1"/>
          </a:p>
          <a:p>
            <a:pPr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HYPERTENSION &gt; 90%</a:t>
            </a:r>
          </a:p>
          <a:p>
            <a:pPr lvl="1"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permanent 30%</a:t>
            </a:r>
          </a:p>
          <a:p>
            <a:pPr lvl="1"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with crises 30%</a:t>
            </a:r>
          </a:p>
          <a:p>
            <a:pPr lvl="1"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paroxysmal 30%</a:t>
            </a:r>
          </a:p>
          <a:p>
            <a:pPr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endParaRPr lang="en-US" altLang="en-US" sz="2000" b="1"/>
          </a:p>
          <a:p>
            <a:pPr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HEADACHE 80%</a:t>
            </a:r>
          </a:p>
          <a:p>
            <a:pPr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SWEAT 70%</a:t>
            </a:r>
          </a:p>
          <a:p>
            <a:pPr eaLnBrk="1" hangingPunct="1">
              <a:lnSpc>
                <a:spcPct val="150000"/>
              </a:lnSpc>
              <a:spcAft>
                <a:spcPct val="15000"/>
              </a:spcAft>
              <a:buClr>
                <a:srgbClr val="FFFF00"/>
              </a:buClr>
            </a:pPr>
            <a:r>
              <a:rPr lang="en-US" altLang="en-US" sz="2000" b="1"/>
              <a:t>PALPITATION 65%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093EC59F-4C18-30B5-0CE6-E700049CB2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882650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</a:p>
        </p:txBody>
      </p:sp>
      <p:sp>
        <p:nvSpPr>
          <p:cNvPr id="78851" name="Rectangle 3">
            <a:extLst>
              <a:ext uri="{FF2B5EF4-FFF2-40B4-BE49-F238E27FC236}">
                <a16:creationId xmlns:a16="http://schemas.microsoft.com/office/drawing/2014/main" id="{F853B2DC-D76F-E925-5E92-B3710E7507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44662" y="1058863"/>
            <a:ext cx="10294937" cy="5072062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170000"/>
              </a:lnSpc>
              <a:buFont typeface="Wingdings" panose="05000000000000000000" pitchFamily="2" charset="2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    PREPARATION FOR SURGICAL INTERVENTION:</a:t>
            </a:r>
            <a:endParaRPr lang="sr-Cyrl-CS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en-US" sz="8000" b="1" dirty="0"/>
              <a:t>α 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- blocker: long-acting, non - competitive</a:t>
            </a: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      Phenoxybenzamine, start with 2x10mg, increase over several days until optimal HTN control (usually 40-80mg/day, sometimes up to &gt;200mg/day).</a:t>
            </a: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		At least 10-14 days before surgical intervention</a:t>
            </a:r>
            <a:endParaRPr lang="sr-Cyrl-CS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/>
              <a:t>	β 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- blocker is given after the establishment of </a:t>
            </a:r>
            <a:r>
              <a:rPr lang="en-US" altLang="en-US" sz="8000" b="1" dirty="0"/>
              <a:t>α 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- blockade, usually small doses are needed: (Propranolol 3-4 times at 10mg)</a:t>
            </a:r>
          </a:p>
          <a:p>
            <a:pPr lvl="1"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Always first </a:t>
            </a:r>
            <a:r>
              <a:rPr lang="en-US" altLang="en-US" sz="8000" b="1" dirty="0"/>
              <a:t>α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, then </a:t>
            </a:r>
            <a:r>
              <a:rPr lang="en-US" altLang="en-US" sz="8000" b="1" dirty="0"/>
              <a:t>β 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blockade!!!</a:t>
            </a:r>
          </a:p>
          <a:p>
            <a:pPr lvl="1" eaLnBrk="1" hangingPunct="1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Volume expansion</a:t>
            </a:r>
            <a:endParaRPr lang="sr-Cyrl-CS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170000"/>
              </a:lnSpc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SURGICAL TREATMENT - Mortality 2-4%, Cure in 2/3 of patients</a:t>
            </a:r>
          </a:p>
          <a:p>
            <a:pPr lvl="1" eaLnBrk="1" hangingPunct="1">
              <a:lnSpc>
                <a:spcPct val="80000"/>
              </a:lnSpc>
            </a:pPr>
            <a:endParaRPr lang="sl-SI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>
            <a:extLst>
              <a:ext uri="{FF2B5EF4-FFF2-40B4-BE49-F238E27FC236}">
                <a16:creationId xmlns:a16="http://schemas.microsoft.com/office/drawing/2014/main" id="{F8506E7D-F729-B83E-E859-CFA892DB8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20663"/>
            <a:ext cx="9144000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sz="3200">
                <a:solidFill>
                  <a:srgbClr val="7030A0"/>
                </a:solidFill>
                <a:latin typeface="Arial" panose="020B0604020202020204" pitchFamily="34" charset="0"/>
              </a:rPr>
              <a:t>TREATMENT</a:t>
            </a:r>
          </a:p>
        </p:txBody>
      </p:sp>
      <p:sp>
        <p:nvSpPr>
          <p:cNvPr id="52227" name="Text Box 3">
            <a:extLst>
              <a:ext uri="{FF2B5EF4-FFF2-40B4-BE49-F238E27FC236}">
                <a16:creationId xmlns:a16="http://schemas.microsoft.com/office/drawing/2014/main" id="{312A2326-C4D6-0DBA-5E9F-7300B9BC1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2000"/>
            <a:ext cx="10756900" cy="68682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numCol="2">
            <a:spAutoFit/>
          </a:bodyPr>
          <a:lstStyle/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High flow O2</a:t>
            </a:r>
            <a:endParaRPr lang="sr-Latn-RS" altLang="en-US" b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Quick cooling (high temperature)</a:t>
            </a: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IV +/- IV fluid for dehydration</a:t>
            </a: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Beta blocker IV</a:t>
            </a:r>
            <a:r>
              <a:rPr lang="sr-Latn-RS" altLang="en-US" b="1" dirty="0">
                <a:latin typeface="Arial" charset="0"/>
                <a:cs typeface="Arial" charset="0"/>
              </a:rPr>
              <a:t>	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+/- </a:t>
            </a:r>
            <a:r>
              <a:rPr lang="en-US" altLang="en-US" b="1" i="1" dirty="0" err="1">
                <a:latin typeface="Arial" charset="0"/>
                <a:cs typeface="Arial" charset="0"/>
              </a:rPr>
              <a:t>digoxin</a:t>
            </a:r>
            <a:r>
              <a:rPr lang="sr-Latn-RS" altLang="en-US" b="1" i="1" dirty="0">
                <a:latin typeface="Arial" charset="0"/>
                <a:cs typeface="Arial" charset="0"/>
              </a:rPr>
              <a:t>	</a:t>
            </a:r>
            <a:endParaRPr lang="en-US" altLang="en-US" b="1" i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i="1" dirty="0">
                <a:latin typeface="Arial" charset="0"/>
                <a:cs typeface="Arial" charset="0"/>
              </a:rPr>
              <a:t>Ca channel </a:t>
            </a:r>
            <a:r>
              <a:rPr lang="en-US" altLang="en-US" b="1" dirty="0">
                <a:latin typeface="Arial" charset="0"/>
                <a:cs typeface="Arial" charset="0"/>
              </a:rPr>
              <a:t>blockers (AF)</a:t>
            </a: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+/- diuretic for </a:t>
            </a:r>
            <a:r>
              <a:rPr lang="sr-Latn-RS" altLang="en-US" b="1" dirty="0">
                <a:latin typeface="Arial" charset="0"/>
                <a:cs typeface="Arial" charset="0"/>
              </a:rPr>
              <a:t>HF</a:t>
            </a: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sr-Latn-RS" altLang="en-US" b="1" dirty="0">
                <a:latin typeface="Arial" charset="0"/>
                <a:cs typeface="Arial" charset="0"/>
              </a:rPr>
              <a:t>	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Discover the precipitating cause</a:t>
            </a:r>
            <a:endParaRPr lang="sr-Latn-RS" altLang="en-US" b="1" dirty="0">
              <a:latin typeface="Arial" charset="0"/>
              <a:cs typeface="Arial" charset="0"/>
            </a:endParaRP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defRPr/>
            </a:pPr>
            <a:endParaRPr lang="en-US" altLang="en-US" b="1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i="1" dirty="0">
                <a:latin typeface="Arial" charset="0"/>
                <a:cs typeface="Arial" charset="0"/>
              </a:rPr>
              <a:t>hydrocortisone </a:t>
            </a:r>
            <a:r>
              <a:rPr lang="en-US" altLang="en-US" b="1" dirty="0">
                <a:latin typeface="Arial" charset="0"/>
                <a:cs typeface="Arial" charset="0"/>
              </a:rPr>
              <a:t>100 mg</a:t>
            </a: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PTU 600-900 mg PO</a:t>
            </a:r>
            <a:r>
              <a:rPr lang="sr-Latn-RS" altLang="en-US" b="1" dirty="0">
                <a:latin typeface="Arial" charset="0"/>
                <a:cs typeface="Arial" charset="0"/>
              </a:rPr>
              <a:t>/</a:t>
            </a:r>
            <a:r>
              <a:rPr lang="en-US" altLang="en-US" b="1" dirty="0">
                <a:latin typeface="Arial" charset="0"/>
                <a:cs typeface="Arial" charset="0"/>
              </a:rPr>
              <a:t>NG, then 200-300 mg</a:t>
            </a:r>
            <a:endParaRPr lang="sr-Latn-RS" altLang="en-US" b="1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sr-Latn-RS" altLang="en-US" b="1" dirty="0">
                <a:latin typeface="Arial" charset="0"/>
                <a:cs typeface="Arial" charset="0"/>
              </a:rPr>
              <a:t>                               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sr-Latn-RS" altLang="en-US" b="1" dirty="0">
                <a:latin typeface="Arial" charset="0"/>
                <a:cs typeface="Arial" charset="0"/>
              </a:rPr>
              <a:t> 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defRPr/>
            </a:pPr>
            <a:r>
              <a:rPr lang="en-US" altLang="en-US" b="1" dirty="0">
                <a:latin typeface="Arial" charset="0"/>
                <a:cs typeface="Arial" charset="0"/>
              </a:rPr>
              <a:t>Iodine (&gt;1h after </a:t>
            </a:r>
            <a:r>
              <a:rPr lang="en-US" altLang="en-US" b="1" i="1" dirty="0">
                <a:latin typeface="Arial" charset="0"/>
                <a:cs typeface="Arial" charset="0"/>
              </a:rPr>
              <a:t>PTU </a:t>
            </a:r>
            <a:r>
              <a:rPr lang="en-US" altLang="en-US" b="1" dirty="0">
                <a:latin typeface="Arial" charset="0"/>
                <a:cs typeface="Arial" charset="0"/>
              </a:rPr>
              <a:t>): 1-2g </a:t>
            </a:r>
            <a:r>
              <a:rPr lang="en-US" altLang="en-US" b="1" i="1" dirty="0">
                <a:latin typeface="Arial" charset="0"/>
                <a:cs typeface="Arial" charset="0"/>
              </a:rPr>
              <a:t>sodium iodide </a:t>
            </a:r>
            <a:r>
              <a:rPr lang="en-US" altLang="en-US" b="1" dirty="0">
                <a:latin typeface="Arial" charset="0"/>
                <a:cs typeface="Arial" charset="0"/>
              </a:rPr>
              <a:t>IV, then 500 mg/12h; or 20 </a:t>
            </a:r>
            <a:r>
              <a:rPr lang="en-US" altLang="en-US" b="1" dirty="0" err="1">
                <a:latin typeface="Arial" charset="0"/>
                <a:cs typeface="Arial" charset="0"/>
              </a:rPr>
              <a:t>gtt</a:t>
            </a:r>
            <a:endParaRPr lang="en-US" altLang="en-US" b="1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 marL="227013" indent="-227013" eaLnBrk="0" hangingPunct="0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Pay attention to the symptoms and signs of hypermetabolism</a:t>
            </a: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After receiving the findings elevated thyroid hormones, make a distinction between </a:t>
            </a:r>
            <a:r>
              <a:rPr lang="en-US" altLang="en-US" sz="2000" b="1" dirty="0" err="1">
                <a:latin typeface="Arial" charset="0"/>
                <a:cs typeface="Arial" charset="0"/>
              </a:rPr>
              <a:t>thyroxicosis</a:t>
            </a:r>
            <a:r>
              <a:rPr lang="en-US" altLang="en-US" sz="2000" b="1" dirty="0">
                <a:latin typeface="Arial" charset="0"/>
                <a:cs typeface="Arial" charset="0"/>
              </a:rPr>
              <a:t> and hyperthyroidism</a:t>
            </a: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Introduction and adjustment of therapy</a:t>
            </a: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Targeted spam tracking effects of therapy</a:t>
            </a:r>
          </a:p>
          <a:p>
            <a:pPr>
              <a:lnSpc>
                <a:spcPct val="90000"/>
              </a:lnSpc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en-US" sz="2000" b="1" dirty="0">
                <a:latin typeface="Arial" charset="0"/>
                <a:cs typeface="Arial" charset="0"/>
              </a:rPr>
              <a:t>Patient education</a:t>
            </a:r>
          </a:p>
          <a:p>
            <a:pPr marL="179388" indent="-179388" eaLnBrk="0" hangingPunct="0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ctrTitle"/>
          </p:nvPr>
        </p:nvSpPr>
        <p:spPr>
          <a:xfrm>
            <a:off x="2513013" y="2628900"/>
            <a:ext cx="8915399" cy="2262781"/>
          </a:xfrm>
        </p:spPr>
        <p:txBody>
          <a:bodyPr>
            <a:normAutofit/>
          </a:bodyPr>
          <a:lstStyle/>
          <a:p>
            <a:pPr eaLnBrk="1" hangingPunct="1"/>
            <a:r>
              <a:rPr lang="sr-Latn-RS" altLang="en-US" sz="36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sr-Latn-CS" altLang="en-US" sz="36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158169"/>
      </p:ext>
    </p:extLst>
  </p:cSld>
  <p:clrMapOvr>
    <a:masterClrMapping/>
  </p:clrMapOvr>
  <p:transition spd="slow" advTm="327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FCC1D-3FBC-E5CB-EF63-ED43BC1A65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101" y="114300"/>
            <a:ext cx="9180512" cy="1790700"/>
          </a:xfrm>
        </p:spPr>
        <p:txBody>
          <a:bodyPr/>
          <a:lstStyle/>
          <a:p>
            <a:r>
              <a:rPr lang="en-US" altLang="en-US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MYXEDEMA COMA - crisis</a:t>
            </a:r>
            <a:br>
              <a:rPr lang="en-US" altLang="en-US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63490" name="Rectangle 3">
            <a:extLst>
              <a:ext uri="{FF2B5EF4-FFF2-40B4-BE49-F238E27FC236}">
                <a16:creationId xmlns:a16="http://schemas.microsoft.com/office/drawing/2014/main" id="{FC4008E5-1EF6-39A7-C781-3874E869AA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84200" y="1193800"/>
            <a:ext cx="11607800" cy="5549900"/>
          </a:xfrm>
        </p:spPr>
        <p:txBody>
          <a:bodyPr>
            <a:normAutofit fontScale="25000" lnSpcReduction="20000"/>
          </a:bodyPr>
          <a:lstStyle/>
          <a:p>
            <a:pPr marL="342900" lvl="1" indent="-342900">
              <a:lnSpc>
                <a:spcPct val="170000"/>
              </a:lnSpc>
              <a:buNone/>
            </a:pPr>
            <a:r>
              <a:rPr lang="en-US" altLang="en-US" sz="50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Myxedema coma is defined as severe hypothyroidism leading to decreased mental status, hypothermia, and other symptoms related to slowing of function in multiple organs.</a:t>
            </a:r>
          </a:p>
          <a:p>
            <a:pPr marL="342900" lvl="1" indent="-342900">
              <a:lnSpc>
                <a:spcPct val="170000"/>
              </a:lnSpc>
              <a:buNone/>
            </a:pPr>
            <a:r>
              <a:rPr lang="en-US" altLang="en-US" sz="8000" b="1" dirty="0">
                <a:latin typeface="Arial" panose="020B0604020202020204" pitchFamily="34" charset="0"/>
                <a:cs typeface="Arial" panose="020B0604020202020204" pitchFamily="34" charset="0"/>
              </a:rPr>
              <a:t>	It is a medical emergency with a high mortality rate.</a:t>
            </a:r>
          </a:p>
          <a:p>
            <a:pPr marL="342900" lvl="1" indent="-342900">
              <a:lnSpc>
                <a:spcPct val="170000"/>
              </a:lnSpc>
              <a:buNone/>
            </a:pPr>
            <a:r>
              <a:rPr lang="en-US" altLang="en-US" sz="8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The final stage of severe, long-term and untreated hypothyroidism</a:t>
            </a:r>
            <a:r>
              <a:rPr lang="en-US" altLang="en-US" sz="88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altLang="en-US" sz="8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It represents the </a:t>
            </a:r>
            <a:r>
              <a:rPr lang="en-US" altLang="en-US" sz="8800" b="1" i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end stage </a:t>
            </a:r>
            <a:r>
              <a:rPr lang="en-US" altLang="en-US" sz="8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of untreated, neglected or undiagnosed primary hypothyroidism. </a:t>
            </a:r>
            <a:r>
              <a:rPr lang="en-US" altLang="en-US" sz="8000" b="1" dirty="0">
                <a:latin typeface="Arial" panose="020B0604020202020204" pitchFamily="34" charset="0"/>
              </a:rPr>
              <a:t>	     </a:t>
            </a:r>
          </a:p>
          <a:p>
            <a:pPr marL="685800" lvl="1" indent="-685800">
              <a:lnSpc>
                <a:spcPct val="170000"/>
              </a:lnSpc>
            </a:pPr>
            <a:r>
              <a:rPr lang="en-US" altLang="en-US" sz="8000" b="1" dirty="0">
                <a:latin typeface="Arial" panose="020B0604020202020204" pitchFamily="34" charset="0"/>
              </a:rPr>
              <a:t>Very rare in people &lt; 50 years old </a:t>
            </a:r>
          </a:p>
          <a:p>
            <a:pPr marL="685800" lvl="1" indent="-685800">
              <a:lnSpc>
                <a:spcPct val="170000"/>
              </a:lnSpc>
            </a:pPr>
            <a:r>
              <a:rPr lang="en-US" altLang="en-US" sz="8000" b="1" dirty="0">
                <a:latin typeface="Arial" panose="020B0604020202020204" pitchFamily="34" charset="0"/>
              </a:rPr>
              <a:t>50% of cases become evident only with hospitalization</a:t>
            </a:r>
          </a:p>
          <a:p>
            <a:pPr marL="685800" lvl="1" indent="-685800">
              <a:lnSpc>
                <a:spcPct val="170000"/>
              </a:lnSpc>
            </a:pPr>
            <a:r>
              <a:rPr lang="en-US" altLang="en-US" sz="8000" b="1" dirty="0">
                <a:latin typeface="Arial" panose="020B0604020202020204" pitchFamily="34" charset="0"/>
              </a:rPr>
              <a:t>Mortality is 100% in untreated, 50% in treated pts. </a:t>
            </a:r>
          </a:p>
          <a:p>
            <a:pPr marL="685800" lvl="1" indent="-685800">
              <a:lnSpc>
                <a:spcPct val="170000"/>
              </a:lnSpc>
            </a:pPr>
            <a:r>
              <a:rPr lang="en-US" altLang="en-US" sz="8000" b="1" dirty="0">
                <a:latin typeface="Arial" panose="020B0604020202020204" pitchFamily="34" charset="0"/>
              </a:rPr>
              <a:t>Most often presented in winter (exposure to cold)</a:t>
            </a:r>
            <a:endParaRPr lang="en-US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2">
            <a:extLst>
              <a:ext uri="{FF2B5EF4-FFF2-40B4-BE49-F238E27FC236}">
                <a16:creationId xmlns:a16="http://schemas.microsoft.com/office/drawing/2014/main" id="{E3A32085-650A-28BB-DA27-1E287A1A4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2286E061-55BC-43BF-9BE9-6CDB87219B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0"/>
            <a:ext cx="4497388" cy="1371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endParaRPr lang="sr-Cyrl-C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l-SI" altLang="en-US" sz="1800" dirty="0"/>
          </a:p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PRECIPITATING FACTORS</a:t>
            </a:r>
          </a:p>
          <a:p>
            <a:pPr eaLnBrk="1" hangingPunct="1"/>
            <a:endParaRPr lang="en-US" alt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7D1017-A684-3CE3-3C67-764550913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78000" y="1143001"/>
            <a:ext cx="4243388" cy="5321299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000" b="1" dirty="0">
              <a:latin typeface="Arial" charset="0"/>
              <a:cs typeface="Arial" charset="0"/>
            </a:endParaRP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Exposure to cold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Infection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Pneumonia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IUT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Trauma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CNS depressants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Narcotics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Barbiturates, tranquilizers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General anesthetics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 err="1">
                <a:latin typeface="Arial" charset="0"/>
              </a:rPr>
              <a:t>Cerebrovascular</a:t>
            </a:r>
            <a:r>
              <a:rPr lang="en-US" altLang="en-US" sz="2000" b="1" dirty="0">
                <a:latin typeface="Arial" charset="0"/>
              </a:rPr>
              <a:t> accidents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Congestive </a:t>
            </a:r>
            <a:r>
              <a:rPr lang="sr-Latn-RS" altLang="en-US" sz="2000" b="1" dirty="0">
                <a:latin typeface="Arial" charset="0"/>
              </a:rPr>
              <a:t>HF</a:t>
            </a:r>
            <a:endParaRPr lang="en-US" altLang="en-US" sz="2000" b="1" dirty="0">
              <a:latin typeface="Arial" charset="0"/>
            </a:endParaRPr>
          </a:p>
        </p:txBody>
      </p:sp>
      <p:sp>
        <p:nvSpPr>
          <p:cNvPr id="68613" name="Text Placeholder 4">
            <a:extLst>
              <a:ext uri="{FF2B5EF4-FFF2-40B4-BE49-F238E27FC236}">
                <a16:creationId xmlns:a16="http://schemas.microsoft.com/office/drawing/2014/main" id="{94B568CB-B8A1-A456-B535-534EE88C61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6" y="0"/>
            <a:ext cx="4498975" cy="1524000"/>
          </a:xfrm>
        </p:spPr>
        <p:txBody>
          <a:bodyPr/>
          <a:lstStyle/>
          <a:p>
            <a:pPr algn="ctr">
              <a:lnSpc>
                <a:spcPct val="90000"/>
              </a:lnSpc>
              <a:spcAft>
                <a:spcPct val="15000"/>
              </a:spcAft>
            </a:pPr>
            <a:endParaRPr lang="en-US" altLang="en-US" dirty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Aft>
                <a:spcPct val="15000"/>
              </a:spcAft>
            </a:pPr>
            <a:r>
              <a:rPr lang="en-US" altLang="en-US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</a:rPr>
              <a:t>CONTRIBUTING FACTORS</a:t>
            </a:r>
          </a:p>
          <a:p>
            <a:endParaRPr lang="en-US" alt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D912E-0518-948D-6D24-CB898B3D92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6" y="1143001"/>
            <a:ext cx="4664074" cy="5321299"/>
          </a:xfrm>
          <a:solidFill>
            <a:schemeClr val="bg2">
              <a:lumMod val="50000"/>
            </a:schemeClr>
          </a:solidFill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  <a:defRPr/>
            </a:pPr>
            <a:endParaRPr lang="en-US" altLang="en-US" sz="2000" dirty="0">
              <a:latin typeface="Arial" charset="0"/>
              <a:cs typeface="Arial" charset="0"/>
            </a:endParaRP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Hypothyroidism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 err="1">
                <a:latin typeface="Arial" charset="0"/>
              </a:rPr>
              <a:t>Hypercapnia</a:t>
            </a:r>
            <a:endParaRPr lang="en-US" altLang="en-US" sz="2000" b="1" dirty="0">
              <a:latin typeface="Arial" charset="0"/>
            </a:endParaRP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Hypoxia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Hypothermia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Hypotension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Hypoglycemia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 err="1">
                <a:latin typeface="Arial" charset="0"/>
              </a:rPr>
              <a:t>Hyponatremia</a:t>
            </a:r>
            <a:endParaRPr lang="en-US" altLang="en-US" sz="2000" b="1" dirty="0">
              <a:latin typeface="Arial" charset="0"/>
            </a:endParaRP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Sedative side effect of drugs</a:t>
            </a:r>
          </a:p>
          <a:p>
            <a:pPr marL="207963" indent="-207963">
              <a:spcAft>
                <a:spcPct val="15000"/>
              </a:spcAft>
              <a:buClr>
                <a:srgbClr val="FFFF00"/>
              </a:buClr>
              <a:buBlip>
                <a:blip r:embed="rId2"/>
              </a:buBlip>
              <a:defRPr/>
            </a:pPr>
            <a:r>
              <a:rPr lang="en-US" altLang="en-US" sz="2000" b="1" dirty="0">
                <a:latin typeface="Arial" charset="0"/>
              </a:rPr>
              <a:t>sepsis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sl-SI" altLang="en-US" sz="2400" b="1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800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id="{447E18D2-F287-300C-F90B-6791EA026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5200" y="127000"/>
            <a:ext cx="9269411" cy="1778000"/>
          </a:xfrm>
        </p:spPr>
        <p:txBody>
          <a:bodyPr/>
          <a:lstStyle/>
          <a:p>
            <a:pPr algn="ctr"/>
            <a:r>
              <a:rPr lang="en-US" altLang="en-US" sz="3200" b="1" dirty="0">
                <a:solidFill>
                  <a:srgbClr val="7030A0"/>
                </a:solidFill>
                <a:latin typeface="Arial" panose="020B0604020202020204" pitchFamily="34" charset="0"/>
              </a:rPr>
              <a:t>Clinical presentation</a:t>
            </a:r>
            <a:endParaRPr lang="en-US" altLang="en-US" sz="3200" b="1" dirty="0"/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id="{8E029000-2E9D-528F-369F-6456D13737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2600" y="1308100"/>
            <a:ext cx="6420476" cy="5727700"/>
          </a:xfrm>
        </p:spPr>
        <p:txBody>
          <a:bodyPr>
            <a:normAutofit fontScale="62500" lnSpcReduction="20000"/>
          </a:bodyPr>
          <a:lstStyle/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The classic skin changes are: </a:t>
            </a:r>
          </a:p>
          <a:p>
            <a:pPr>
              <a:buFontTx/>
              <a:buNone/>
            </a:pPr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	swelling of face, which can include lips, eyelids, and tongue/swelling and thickening of skin anywhere on body, especially in lower legs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low systolic and high diastolic blood pressure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low heart rate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sparse or brittle hair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cold intolerance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goiter (enlargement of the thyroid gland)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low energy and lethargy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weight gain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weakness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cold intolerance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constipation</a:t>
            </a:r>
          </a:p>
          <a:p>
            <a:r>
              <a:rPr lang="en-US" alt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depressed mood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04CEAA-4DC1-A356-9801-DA587E50C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3076" y="1003300"/>
            <a:ext cx="5593724" cy="572770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altLang="en-US" sz="2200" b="1" dirty="0">
                <a:solidFill>
                  <a:schemeClr val="accent6">
                    <a:lumMod val="50000"/>
                  </a:schemeClr>
                </a:solidFill>
                <a:latin typeface="Arial" charset="0"/>
                <a:cs typeface="Arial" charset="0"/>
              </a:rPr>
              <a:t>Symptoms and signs</a:t>
            </a:r>
          </a:p>
          <a:p>
            <a:pPr lvl="1" eaLnBrk="1" hangingPunct="1">
              <a:lnSpc>
                <a:spcPct val="170000"/>
              </a:lnSpc>
              <a:buFontTx/>
              <a:buBlip>
                <a:blip r:embed="rId2"/>
              </a:buBlip>
              <a:defRPr/>
            </a:pPr>
            <a:r>
              <a:rPr lang="en-US" altLang="en-US" sz="2900" b="1" dirty="0">
                <a:latin typeface="Arial" charset="0"/>
                <a:cs typeface="Arial" charset="0"/>
              </a:rPr>
              <a:t>Hypothermia (up to 23</a:t>
            </a:r>
            <a:r>
              <a:rPr lang="en-US" altLang="en-US" sz="2900" b="1" baseline="30000" dirty="0">
                <a:latin typeface="Arial" charset="0"/>
                <a:cs typeface="Arial" charset="0"/>
              </a:rPr>
              <a:t>o </a:t>
            </a:r>
            <a:r>
              <a:rPr lang="en-US" altLang="en-US" sz="2900" b="1" dirty="0">
                <a:latin typeface="Arial" charset="0"/>
                <a:cs typeface="Arial" charset="0"/>
              </a:rPr>
              <a:t>C)</a:t>
            </a:r>
          </a:p>
          <a:p>
            <a:pPr lvl="1" eaLnBrk="1" hangingPunct="1">
              <a:lnSpc>
                <a:spcPct val="170000"/>
              </a:lnSpc>
              <a:buFontTx/>
              <a:buBlip>
                <a:blip r:embed="rId2"/>
              </a:buBlip>
              <a:defRPr/>
            </a:pPr>
            <a:r>
              <a:rPr lang="en-US" altLang="en-US" sz="2900" b="1" dirty="0">
                <a:latin typeface="Arial" charset="0"/>
                <a:cs typeface="Arial" charset="0"/>
              </a:rPr>
              <a:t>Myxedema, bradycardia, hypotension, areflexia</a:t>
            </a:r>
          </a:p>
          <a:p>
            <a:pPr lvl="1" eaLnBrk="1" hangingPunct="1">
              <a:lnSpc>
                <a:spcPct val="170000"/>
              </a:lnSpc>
              <a:buFontTx/>
              <a:buBlip>
                <a:blip r:embed="rId2"/>
              </a:buBlip>
              <a:defRPr/>
            </a:pPr>
            <a:r>
              <a:rPr lang="en-US" altLang="en-US" sz="2900" b="1" dirty="0">
                <a:latin typeface="Arial" charset="0"/>
                <a:cs typeface="Arial" charset="0"/>
              </a:rPr>
              <a:t>Alveolar hypoventilation, CO2 retention, dilutional hyponatremia</a:t>
            </a:r>
          </a:p>
          <a:p>
            <a:pPr lvl="1" eaLnBrk="1" hangingPunct="1">
              <a:lnSpc>
                <a:spcPct val="170000"/>
              </a:lnSpc>
              <a:buFontTx/>
              <a:buBlip>
                <a:blip r:embed="rId2"/>
              </a:buBlip>
              <a:defRPr/>
            </a:pPr>
            <a:r>
              <a:rPr lang="en-US" altLang="en-US" sz="2900" b="1" dirty="0">
                <a:latin typeface="Arial" charset="0"/>
                <a:cs typeface="Arial" charset="0"/>
              </a:rPr>
              <a:t>Psychic disorders: from agitation</a:t>
            </a:r>
            <a:r>
              <a:rPr lang="sr-Latn-RS" altLang="en-US" sz="2900" b="1" dirty="0">
                <a:latin typeface="Arial" charset="0"/>
                <a:cs typeface="Arial" charset="0"/>
              </a:rPr>
              <a:t> </a:t>
            </a:r>
            <a:r>
              <a:rPr lang="en-US" altLang="en-US" sz="2900" b="1" dirty="0">
                <a:latin typeface="Arial" charset="0"/>
                <a:cs typeface="Arial" charset="0"/>
              </a:rPr>
              <a:t>("myxedema madness") to coma</a:t>
            </a:r>
          </a:p>
          <a:p>
            <a:pPr lvl="1" eaLnBrk="1" hangingPunct="1">
              <a:lnSpc>
                <a:spcPct val="170000"/>
              </a:lnSpc>
              <a:buFontTx/>
              <a:buNone/>
              <a:defRPr/>
            </a:pPr>
            <a:br>
              <a:rPr lang="en-US" altLang="en-US" sz="2900" b="1" dirty="0">
                <a:latin typeface="Arial" charset="0"/>
              </a:rPr>
            </a:br>
            <a:r>
              <a:rPr lang="en-US" altLang="en-US" sz="2900" b="1" dirty="0">
                <a:latin typeface="Arial" charset="0"/>
              </a:rPr>
              <a:t>Occurs in 0.1% of hypothyroidism cases </a:t>
            </a:r>
            <a:br>
              <a:rPr lang="en-US" altLang="en-US" sz="2900" b="1" dirty="0">
                <a:latin typeface="Arial" charset="0"/>
              </a:rPr>
            </a:br>
            <a:endParaRPr lang="sl-SI" altLang="en-US" sz="2900" b="1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C:\My Photos\thyroid17.jpg">
            <a:extLst>
              <a:ext uri="{FF2B5EF4-FFF2-40B4-BE49-F238E27FC236}">
                <a16:creationId xmlns:a16="http://schemas.microsoft.com/office/drawing/2014/main" id="{C51BD0E6-C14B-E8E8-F078-C2677B30B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943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 Box 3">
            <a:extLst>
              <a:ext uri="{FF2B5EF4-FFF2-40B4-BE49-F238E27FC236}">
                <a16:creationId xmlns:a16="http://schemas.microsoft.com/office/drawing/2014/main" id="{6694FF0C-99BF-2029-FCA3-152744DC6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2389188"/>
            <a:ext cx="3048000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113" tIns="41057" rIns="82113" bIns="41057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endParaRPr lang="en-US" altLang="en-US"/>
          </a:p>
          <a:p>
            <a:pPr eaLnBrk="1" hangingPunct="1">
              <a:spcBef>
                <a:spcPct val="50000"/>
              </a:spcBef>
            </a:pPr>
            <a:r>
              <a:rPr lang="en-US" altLang="en-US" i="1">
                <a:latin typeface="Arial" panose="020B0604020202020204" pitchFamily="34" charset="0"/>
              </a:rPr>
              <a:t>myxоedemа coma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4922</TotalTime>
  <Words>2406</Words>
  <Application>Microsoft Office PowerPoint</Application>
  <PresentationFormat>Widescreen</PresentationFormat>
  <Paragraphs>483</Paragraphs>
  <Slides>50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Malgun Gothic</vt:lpstr>
      <vt:lpstr>Arial</vt:lpstr>
      <vt:lpstr>Calibri</vt:lpstr>
      <vt:lpstr>Century Gothic</vt:lpstr>
      <vt:lpstr>Dutch</vt:lpstr>
      <vt:lpstr>HY중고딕</vt:lpstr>
      <vt:lpstr>Symbol</vt:lpstr>
      <vt:lpstr>Tahoma</vt:lpstr>
      <vt:lpstr>Times New Roman</vt:lpstr>
      <vt:lpstr>Wingdings</vt:lpstr>
      <vt:lpstr>Wingdings 2</vt:lpstr>
      <vt:lpstr>Wingdings 3</vt:lpstr>
      <vt:lpstr>Wisp</vt:lpstr>
      <vt:lpstr>PowerPoint Presentation</vt:lpstr>
      <vt:lpstr>          Thyrotoxic crisis ("storm")</vt:lpstr>
      <vt:lpstr>Thyrotoxic crisis</vt:lpstr>
      <vt:lpstr>Thyrotoxic crisis - Thyroid storm</vt:lpstr>
      <vt:lpstr>PowerPoint Presentation</vt:lpstr>
      <vt:lpstr>MYXEDEMA COMA - crisis </vt:lpstr>
      <vt:lpstr>PowerPoint Presentation</vt:lpstr>
      <vt:lpstr>Clinical presentation</vt:lpstr>
      <vt:lpstr>PowerPoint Presentation</vt:lpstr>
      <vt:lpstr>PowerPoint Presentation</vt:lpstr>
      <vt:lpstr>DIABETIC KETOACIDOSIS </vt:lpstr>
      <vt:lpstr>CAUSES</vt:lpstr>
      <vt:lpstr> DIABETIC KETOACIDOSIS</vt:lpstr>
      <vt:lpstr> PHYSICAL EXAMINATION</vt:lpstr>
      <vt:lpstr> MILD  DKA  SERIOUS</vt:lpstr>
      <vt:lpstr> DIABETIC KETOACIDOSIS  </vt:lpstr>
      <vt:lpstr> TREATMENT OF DIABETIC KETOACIDOSIS</vt:lpstr>
      <vt:lpstr>TREATMENT OF DIABETIC KETOACIDOSIS</vt:lpstr>
      <vt:lpstr>PowerPoint Presentation</vt:lpstr>
      <vt:lpstr>PowerPoint Presentation</vt:lpstr>
      <vt:lpstr>HYPOGLYCEMIA</vt:lpstr>
      <vt:lpstr> Causes of hypoglycemia    </vt:lpstr>
      <vt:lpstr>EASD/ADA Supported Reclassification  of Hypoglycemia</vt:lpstr>
      <vt:lpstr>PowerPoint Presentation</vt:lpstr>
      <vt:lpstr>PowerPoint Presentation</vt:lpstr>
      <vt:lpstr> Consequences and clinical presentation</vt:lpstr>
      <vt:lpstr>Severe hypoglycemia</vt:lpstr>
      <vt:lpstr>PowerPoint Presentation</vt:lpstr>
      <vt:lpstr>TREATMENT OF HYPOGLYCEMIA</vt:lpstr>
      <vt:lpstr>GLUCAGEN HYPOKIT (glucagon amp. 1mg)</vt:lpstr>
      <vt:lpstr>Complications of HYPOGLYCEMIA</vt:lpstr>
      <vt:lpstr>The 15/15 rule </vt:lpstr>
      <vt:lpstr> Addison's crisis</vt:lpstr>
      <vt:lpstr> Addisonian crisis</vt:lpstr>
      <vt:lpstr>PowerPoint Presentation</vt:lpstr>
      <vt:lpstr>PowerPoint Presentation</vt:lpstr>
      <vt:lpstr>TREATMENT OF ADDISON'S CRISIS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Adrenal Insufficiency Emergency Care Letter</vt:lpstr>
      <vt:lpstr>Adrenal Insufficiency Emergency Care Letter (cont)</vt:lpstr>
      <vt:lpstr>Adrenal Insufficiency Emergency Care Letter (cont)</vt:lpstr>
      <vt:lpstr>PHEOCHROMOCYTOMA  </vt:lpstr>
      <vt:lpstr> PATHOANATOMY ("10% rule")</vt:lpstr>
      <vt:lpstr>PowerPoint Presentation</vt:lpstr>
      <vt:lpstr> THERAPY</vt:lpstr>
      <vt:lpstr>THANK YOU FOR YOUR ATTENTION!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Vojislav</dc:creator>
  <cp:lastModifiedBy>Korisnik</cp:lastModifiedBy>
  <cp:revision>106</cp:revision>
  <dcterms:created xsi:type="dcterms:W3CDTF">2021-01-21T11:22:34Z</dcterms:created>
  <dcterms:modified xsi:type="dcterms:W3CDTF">2025-04-16T18:30:24Z</dcterms:modified>
</cp:coreProperties>
</file>